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4"/>
  </p:notesMasterIdLst>
  <p:sldIdLst>
    <p:sldId id="256" r:id="rId4"/>
    <p:sldId id="257" r:id="rId5"/>
    <p:sldId id="258" r:id="rId6"/>
    <p:sldId id="263" r:id="rId7"/>
    <p:sldId id="259" r:id="rId8"/>
    <p:sldId id="261" r:id="rId9"/>
    <p:sldId id="330" r:id="rId10"/>
    <p:sldId id="287" r:id="rId11"/>
    <p:sldId id="260" r:id="rId12"/>
    <p:sldId id="262" r:id="rId13"/>
    <p:sldId id="288" r:id="rId14"/>
    <p:sldId id="289" r:id="rId15"/>
    <p:sldId id="264" r:id="rId16"/>
    <p:sldId id="311" r:id="rId17"/>
    <p:sldId id="265" r:id="rId18"/>
    <p:sldId id="313" r:id="rId19"/>
    <p:sldId id="314" r:id="rId20"/>
    <p:sldId id="312" r:id="rId21"/>
    <p:sldId id="266" r:id="rId22"/>
    <p:sldId id="315" r:id="rId23"/>
    <p:sldId id="269" r:id="rId24"/>
    <p:sldId id="270" r:id="rId25"/>
    <p:sldId id="272" r:id="rId26"/>
    <p:sldId id="273" r:id="rId27"/>
    <p:sldId id="275" r:id="rId28"/>
    <p:sldId id="277" r:id="rId29"/>
    <p:sldId id="279" r:id="rId30"/>
    <p:sldId id="280" r:id="rId31"/>
    <p:sldId id="281" r:id="rId32"/>
    <p:sldId id="282" r:id="rId33"/>
  </p:sldIdLst>
  <p:sldSz cx="12192000" cy="6858000"/>
  <p:notesSz cx="7103745" cy="10234295"/>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75" d="100"/>
          <a:sy n="75" d="100"/>
        </p:scale>
        <p:origin x="-1896" y="-942"/>
      </p:cViewPr>
      <p:guideLst>
        <p:guide orient="horz" pos="2160"/>
        <p:guide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gs" Target="tags/tag124.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1" name="TextBox 10"/>
          <p:cNvSpPr txBox="1"/>
          <p:nvPr userDrawn="1"/>
        </p:nvSpPr>
        <p:spPr>
          <a:xfrm>
            <a:off x="1628304"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9.GIF"/><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7" Type="http://schemas.openxmlformats.org/officeDocument/2006/relationships/slideLayout" Target="../slideLayouts/slideLayout1.xml"/><Relationship Id="rId26" Type="http://schemas.openxmlformats.org/officeDocument/2006/relationships/tags" Target="../tags/tag54.xml"/><Relationship Id="rId25" Type="http://schemas.openxmlformats.org/officeDocument/2006/relationships/tags" Target="../tags/tag53.xml"/><Relationship Id="rId24" Type="http://schemas.openxmlformats.org/officeDocument/2006/relationships/tags" Target="../tags/tag52.xml"/><Relationship Id="rId23" Type="http://schemas.openxmlformats.org/officeDocument/2006/relationships/tags" Target="../tags/tag51.xml"/><Relationship Id="rId22" Type="http://schemas.openxmlformats.org/officeDocument/2006/relationships/tags" Target="../tags/tag50.xml"/><Relationship Id="rId21" Type="http://schemas.openxmlformats.org/officeDocument/2006/relationships/tags" Target="../tags/tag49.xml"/><Relationship Id="rId20" Type="http://schemas.openxmlformats.org/officeDocument/2006/relationships/tags" Target="../tags/tag48.xml"/><Relationship Id="rId2" Type="http://schemas.openxmlformats.org/officeDocument/2006/relationships/image" Target="../media/image6.png"/><Relationship Id="rId19" Type="http://schemas.openxmlformats.org/officeDocument/2006/relationships/tags" Target="../tags/tag47.xml"/><Relationship Id="rId18" Type="http://schemas.openxmlformats.org/officeDocument/2006/relationships/tags" Target="../tags/tag46.xml"/><Relationship Id="rId17" Type="http://schemas.openxmlformats.org/officeDocument/2006/relationships/tags" Target="../tags/tag45.xml"/><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9" Type="http://schemas.openxmlformats.org/officeDocument/2006/relationships/image" Target="../media/image35.jpeg"/><Relationship Id="rId8" Type="http://schemas.openxmlformats.org/officeDocument/2006/relationships/tags" Target="../tags/tag57.xml"/><Relationship Id="rId7" Type="http://schemas.openxmlformats.org/officeDocument/2006/relationships/image" Target="../media/image34.jpeg"/><Relationship Id="rId6" Type="http://schemas.openxmlformats.org/officeDocument/2006/relationships/tags" Target="../tags/tag56.xml"/><Relationship Id="rId5" Type="http://schemas.openxmlformats.org/officeDocument/2006/relationships/image" Target="../media/image33.jpeg"/><Relationship Id="rId4" Type="http://schemas.openxmlformats.org/officeDocument/2006/relationships/tags" Target="../tags/tag55.xml"/><Relationship Id="rId3" Type="http://schemas.openxmlformats.org/officeDocument/2006/relationships/image" Target="../media/image32.png"/><Relationship Id="rId2" Type="http://schemas.openxmlformats.org/officeDocument/2006/relationships/image" Target="../media/image6.png"/><Relationship Id="rId16" Type="http://schemas.openxmlformats.org/officeDocument/2006/relationships/slideLayout" Target="../slideLayouts/slideLayout1.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3" Type="http://schemas.openxmlformats.org/officeDocument/2006/relationships/slideLayout" Target="../slideLayouts/slideLayout1.xml"/><Relationship Id="rId22" Type="http://schemas.openxmlformats.org/officeDocument/2006/relationships/image" Target="../media/image5.png"/><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jpe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6.png"/><Relationship Id="rId12" Type="http://schemas.openxmlformats.org/officeDocument/2006/relationships/slideLayout" Target="../slideLayouts/slideLayout1.xml"/><Relationship Id="rId11" Type="http://schemas.openxmlformats.org/officeDocument/2006/relationships/image" Target="../media/image41.emf"/><Relationship Id="rId10" Type="http://schemas.openxmlformats.org/officeDocument/2006/relationships/tags" Target="../tags/tag71.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4" Type="http://schemas.openxmlformats.org/officeDocument/2006/relationships/slideLayout" Target="../slideLayouts/slideLayout1.xml"/><Relationship Id="rId33" Type="http://schemas.openxmlformats.org/officeDocument/2006/relationships/tags" Target="../tags/tag102.xml"/><Relationship Id="rId32" Type="http://schemas.openxmlformats.org/officeDocument/2006/relationships/tags" Target="../tags/tag101.xml"/><Relationship Id="rId31" Type="http://schemas.openxmlformats.org/officeDocument/2006/relationships/tags" Target="../tags/tag100.xml"/><Relationship Id="rId30" Type="http://schemas.openxmlformats.org/officeDocument/2006/relationships/tags" Target="../tags/tag99.xml"/><Relationship Id="rId3" Type="http://schemas.openxmlformats.org/officeDocument/2006/relationships/tags" Target="../tags/tag72.xml"/><Relationship Id="rId29" Type="http://schemas.openxmlformats.org/officeDocument/2006/relationships/tags" Target="../tags/tag98.xml"/><Relationship Id="rId28" Type="http://schemas.openxmlformats.org/officeDocument/2006/relationships/tags" Target="../tags/tag97.xml"/><Relationship Id="rId27" Type="http://schemas.openxmlformats.org/officeDocument/2006/relationships/tags" Target="../tags/tag96.xml"/><Relationship Id="rId26" Type="http://schemas.openxmlformats.org/officeDocument/2006/relationships/tags" Target="../tags/tag95.xml"/><Relationship Id="rId25" Type="http://schemas.openxmlformats.org/officeDocument/2006/relationships/tags" Target="../tags/tag94.xml"/><Relationship Id="rId24" Type="http://schemas.openxmlformats.org/officeDocument/2006/relationships/tags" Target="../tags/tag93.xml"/><Relationship Id="rId23" Type="http://schemas.openxmlformats.org/officeDocument/2006/relationships/tags" Target="../tags/tag92.xml"/><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image" Target="../media/image6.png"/><Relationship Id="rId19" Type="http://schemas.openxmlformats.org/officeDocument/2006/relationships/tags" Target="../tags/tag8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6.png"/><Relationship Id="rId18" Type="http://schemas.openxmlformats.org/officeDocument/2006/relationships/slideLayout" Target="../slideLayouts/slideLayout1.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2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tags" Target="../tags/tag23.xml"/><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image" Target="../media/image14.png"/><Relationship Id="rId3" Type="http://schemas.openxmlformats.org/officeDocument/2006/relationships/tags" Target="../tags/tag25.xml"/><Relationship Id="rId2" Type="http://schemas.openxmlformats.org/officeDocument/2006/relationships/image" Target="../media/image5.png"/><Relationship Id="rId10" Type="http://schemas.openxmlformats.org/officeDocument/2006/relationships/slideLayout" Target="../slideLayouts/slideLayout7.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jpe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图片 3" descr="2087cf88d9ebd02f08d64878796456e8"/>
          <p:cNvPicPr>
            <a:picLocks noChangeAspect="1"/>
          </p:cNvPicPr>
          <p:nvPr/>
        </p:nvPicPr>
        <p:blipFill>
          <a:blip r:embed="rId2" cstate="screen"/>
          <a:stretch>
            <a:fillRect/>
          </a:stretch>
        </p:blipFill>
        <p:spPr>
          <a:xfrm flipH="1">
            <a:off x="-13970" y="1270"/>
            <a:ext cx="3968115" cy="2193925"/>
          </a:xfrm>
          <a:prstGeom prst="rect">
            <a:avLst/>
          </a:prstGeom>
        </p:spPr>
      </p:pic>
      <p:pic>
        <p:nvPicPr>
          <p:cNvPr id="5" name="图片 4" descr="b97ff76c36ef06cdb85823658cbe0f91"/>
          <p:cNvPicPr>
            <a:picLocks noChangeAspect="1"/>
          </p:cNvPicPr>
          <p:nvPr/>
        </p:nvPicPr>
        <p:blipFill>
          <a:blip r:embed="rId3" cstate="screen"/>
          <a:stretch>
            <a:fillRect/>
          </a:stretch>
        </p:blipFill>
        <p:spPr>
          <a:xfrm>
            <a:off x="4708525" y="86995"/>
            <a:ext cx="3173730" cy="3173730"/>
          </a:xfrm>
          <a:prstGeom prst="rect">
            <a:avLst/>
          </a:prstGeom>
        </p:spPr>
      </p:pic>
      <p:sp>
        <p:nvSpPr>
          <p:cNvPr id="219" name=" 219"/>
          <p:cNvSpPr/>
          <p:nvPr/>
        </p:nvSpPr>
        <p:spPr>
          <a:xfrm>
            <a:off x="3570288" y="4036060"/>
            <a:ext cx="5763895" cy="553720"/>
          </a:xfrm>
          <a:prstGeom prst="roundRect">
            <a:avLst>
              <a:gd name="adj" fmla="val 5000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cs typeface="+mn-ea"/>
              <a:sym typeface="+mn-lt"/>
            </a:endParaRPr>
          </a:p>
        </p:txBody>
      </p:sp>
      <p:sp>
        <p:nvSpPr>
          <p:cNvPr id="7" name="文本框 3"/>
          <p:cNvSpPr txBox="1"/>
          <p:nvPr/>
        </p:nvSpPr>
        <p:spPr>
          <a:xfrm>
            <a:off x="4046220" y="4090035"/>
            <a:ext cx="4812030" cy="398780"/>
          </a:xfrm>
          <a:prstGeom prst="rect">
            <a:avLst/>
          </a:prstGeom>
          <a:noFill/>
        </p:spPr>
        <p:txBody>
          <a:bodyPr wrap="square" rtlCol="0">
            <a:spAutoFit/>
          </a:bodyPr>
          <a:lstStyle/>
          <a:p>
            <a:pPr algn="ctr"/>
            <a:r>
              <a:rPr lang="zh-CN" altLang="en-US" sz="2000" dirty="0">
                <a:gradFill>
                  <a:gsLst>
                    <a:gs pos="0">
                      <a:srgbClr val="E30000"/>
                    </a:gs>
                    <a:gs pos="100000">
                      <a:srgbClr val="760303"/>
                    </a:gs>
                  </a:gsLst>
                  <a:lin ang="5400000" scaled="0"/>
                </a:gradFill>
                <a:cs typeface="+mn-ea"/>
                <a:sym typeface="+mn-lt"/>
              </a:rPr>
              <a:t>汇报人：</a:t>
            </a:r>
            <a:r>
              <a:rPr lang="en-US" altLang="zh-CN" sz="2000" dirty="0">
                <a:gradFill>
                  <a:gsLst>
                    <a:gs pos="0">
                      <a:srgbClr val="E30000"/>
                    </a:gs>
                    <a:gs pos="100000">
                      <a:srgbClr val="760303"/>
                    </a:gs>
                  </a:gsLst>
                  <a:lin ang="5400000" scaled="0"/>
                </a:gradFill>
                <a:cs typeface="+mn-ea"/>
                <a:sym typeface="+mn-lt"/>
              </a:rPr>
              <a:t>x</a:t>
            </a:r>
            <a:r>
              <a:rPr lang="zh-CN" altLang="en-US" sz="2000" dirty="0">
                <a:gradFill>
                  <a:gsLst>
                    <a:gs pos="0">
                      <a:srgbClr val="E30000"/>
                    </a:gs>
                    <a:gs pos="100000">
                      <a:srgbClr val="760303"/>
                    </a:gs>
                  </a:gsLst>
                  <a:lin ang="5400000" scaled="0"/>
                </a:gradFill>
                <a:cs typeface="+mn-ea"/>
                <a:sym typeface="+mn-lt"/>
              </a:rPr>
              <a:t>组</a:t>
            </a:r>
            <a:r>
              <a:rPr lang="en-US" altLang="zh-CN" sz="2000" dirty="0">
                <a:gradFill>
                  <a:gsLst>
                    <a:gs pos="0">
                      <a:srgbClr val="E30000"/>
                    </a:gs>
                    <a:gs pos="100000">
                      <a:srgbClr val="760303"/>
                    </a:gs>
                  </a:gsLst>
                  <a:lin ang="5400000" scaled="0"/>
                </a:gradFill>
                <a:cs typeface="+mn-ea"/>
                <a:sym typeface="+mn-lt"/>
              </a:rPr>
              <a:t>   </a:t>
            </a:r>
            <a:r>
              <a:rPr lang="zh-CN" altLang="en-US" sz="2000" dirty="0">
                <a:gradFill>
                  <a:gsLst>
                    <a:gs pos="0">
                      <a:srgbClr val="E30000"/>
                    </a:gs>
                    <a:gs pos="100000">
                      <a:srgbClr val="760303"/>
                    </a:gs>
                  </a:gsLst>
                  <a:lin ang="5400000" scaled="0"/>
                </a:gradFill>
                <a:cs typeface="+mn-ea"/>
                <a:sym typeface="+mn-lt"/>
              </a:rPr>
              <a:t>时间：</a:t>
            </a:r>
            <a:r>
              <a:rPr lang="en-US" altLang="zh-CN" sz="2000" dirty="0">
                <a:gradFill>
                  <a:gsLst>
                    <a:gs pos="0">
                      <a:srgbClr val="E30000"/>
                    </a:gs>
                    <a:gs pos="100000">
                      <a:srgbClr val="760303"/>
                    </a:gs>
                  </a:gsLst>
                  <a:lin ang="5400000" scaled="0"/>
                </a:gradFill>
                <a:cs typeface="+mn-ea"/>
                <a:sym typeface="+mn-lt"/>
              </a:rPr>
              <a:t>2024.5.23</a:t>
            </a:r>
            <a:endParaRPr lang="en-US" altLang="zh-CN" sz="2000" dirty="0">
              <a:gradFill>
                <a:gsLst>
                  <a:gs pos="0">
                    <a:srgbClr val="E30000"/>
                  </a:gs>
                  <a:gs pos="100000">
                    <a:srgbClr val="760303"/>
                  </a:gs>
                </a:gsLst>
                <a:lin ang="5400000" scaled="0"/>
              </a:gradFill>
              <a:cs typeface="+mn-ea"/>
              <a:sym typeface="+mn-lt"/>
            </a:endParaRPr>
          </a:p>
        </p:txBody>
      </p:sp>
      <p:sp>
        <p:nvSpPr>
          <p:cNvPr id="29" name="矩形 28"/>
          <p:cNvSpPr/>
          <p:nvPr/>
        </p:nvSpPr>
        <p:spPr>
          <a:xfrm>
            <a:off x="3055583" y="2700659"/>
            <a:ext cx="6278880" cy="829945"/>
          </a:xfrm>
          <a:prstGeom prst="rect">
            <a:avLst/>
          </a:prstGeom>
        </p:spPr>
        <p:txBody>
          <a:bodyPr wrap="none" lIns="91440" tIns="45720" rIns="91440" bIns="45720">
            <a:spAutoFit/>
          </a:bodyPr>
          <a:p>
            <a:pPr algn="l"/>
            <a:r>
              <a:rPr lang="zh-CN" altLang="en-US" sz="4800" b="1" dirty="0" smtClean="0">
                <a:solidFill>
                  <a:srgbClr val="FF0000"/>
                </a:solidFill>
                <a:cs typeface="+mn-ea"/>
                <a:sym typeface="+mn-lt"/>
              </a:rPr>
              <a:t>形势与政策专题一讨论</a:t>
            </a:r>
            <a:endParaRPr lang="zh-CN" altLang="en-US" sz="4800" b="1" dirty="0" smtClean="0">
              <a:solidFill>
                <a:srgbClr val="FF0000"/>
              </a:solidFill>
              <a:cs typeface="+mn-ea"/>
              <a:sym typeface="+mn-lt"/>
            </a:endParaRPr>
          </a:p>
        </p:txBody>
      </p:sp>
    </p:spTree>
  </p:cSld>
  <p:clrMapOvr>
    <a:masterClrMapping/>
  </p:clrMapOvr>
  <p:transition advTm="547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19"/>
                                        </p:tgtEl>
                                        <p:attrNameLst>
                                          <p:attrName>style.visibility</p:attrName>
                                        </p:attrNameLst>
                                      </p:cBhvr>
                                      <p:to>
                                        <p:strVal val="visible"/>
                                      </p:to>
                                    </p:set>
                                    <p:anim calcmode="lin" valueType="num">
                                      <p:cBhvr>
                                        <p:cTn id="13" dur="500" fill="hold"/>
                                        <p:tgtEl>
                                          <p:spTgt spid="219"/>
                                        </p:tgtEl>
                                        <p:attrNameLst>
                                          <p:attrName>ppt_w</p:attrName>
                                        </p:attrNameLst>
                                      </p:cBhvr>
                                      <p:tavLst>
                                        <p:tav tm="0">
                                          <p:val>
                                            <p:fltVal val="0"/>
                                          </p:val>
                                        </p:tav>
                                        <p:tav tm="100000">
                                          <p:val>
                                            <p:strVal val="#ppt_w"/>
                                          </p:val>
                                        </p:tav>
                                      </p:tavLst>
                                    </p:anim>
                                    <p:anim calcmode="lin" valueType="num">
                                      <p:cBhvr>
                                        <p:cTn id="14" dur="500" fill="hold"/>
                                        <p:tgtEl>
                                          <p:spTgt spid="219"/>
                                        </p:tgtEl>
                                        <p:attrNameLst>
                                          <p:attrName>ppt_h</p:attrName>
                                        </p:attrNameLst>
                                      </p:cBhvr>
                                      <p:tavLst>
                                        <p:tav tm="0">
                                          <p:val>
                                            <p:fltVal val="0"/>
                                          </p:val>
                                        </p:tav>
                                        <p:tav tm="100000">
                                          <p:val>
                                            <p:strVal val="#ppt_h"/>
                                          </p:val>
                                        </p:tav>
                                      </p:tavLst>
                                    </p:anim>
                                    <p:animEffect transition="in" filter="fade">
                                      <p:cBhvr>
                                        <p:cTn id="15" dur="500"/>
                                        <p:tgtEl>
                                          <p:spTgt spid="21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7"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pic>
        <p:nvPicPr>
          <p:cNvPr id="3" name="图片 2" descr="C:/Users/lyz/Desktop/R.pngR"/>
          <p:cNvPicPr>
            <a:picLocks noChangeAspect="1"/>
          </p:cNvPicPr>
          <p:nvPr/>
        </p:nvPicPr>
        <p:blipFill rotWithShape="1">
          <a:blip r:embed="rId3"/>
          <a:srcRect l="1344" r="1344"/>
          <a:stretch>
            <a:fillRect/>
          </a:stretch>
        </p:blipFill>
        <p:spPr>
          <a:xfrm>
            <a:off x="3114675" y="2382520"/>
            <a:ext cx="2370455" cy="1630045"/>
          </a:xfrm>
          <a:prstGeom prst="rect">
            <a:avLst/>
          </a:prstGeom>
        </p:spPr>
      </p:pic>
      <p:pic>
        <p:nvPicPr>
          <p:cNvPr id="2" name="Picture 2" descr="C:/Users/lyz/Desktop/下载.jpg下载"/>
          <p:cNvPicPr>
            <a:picLocks noChangeAspect="1" noChangeArrowheads="1"/>
          </p:cNvPicPr>
          <p:nvPr/>
        </p:nvPicPr>
        <p:blipFill rotWithShape="1">
          <a:blip r:embed="rId4"/>
          <a:srcRect l="1223" r="1223"/>
          <a:stretch>
            <a:fillRect/>
          </a:stretch>
        </p:blipFill>
        <p:spPr bwMode="auto">
          <a:xfrm>
            <a:off x="5616575" y="4116705"/>
            <a:ext cx="229489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lyz/Desktop/OIP.jpgOIP"/>
          <p:cNvPicPr>
            <a:picLocks noChangeAspect="1" noChangeArrowheads="1"/>
          </p:cNvPicPr>
          <p:nvPr/>
        </p:nvPicPr>
        <p:blipFill>
          <a:blip r:embed="rId5"/>
          <a:srcRect l="2139" r="2139"/>
          <a:stretch>
            <a:fillRect/>
          </a:stretch>
        </p:blipFill>
        <p:spPr bwMode="auto">
          <a:xfrm>
            <a:off x="687563" y="4143033"/>
            <a:ext cx="2279015" cy="1556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5616547" y="2382584"/>
            <a:ext cx="2309995" cy="1629387"/>
            <a:chOff x="3946913" y="1827911"/>
            <a:chExt cx="1958168" cy="1283142"/>
          </a:xfrm>
        </p:grpSpPr>
        <p:sp>
          <p:nvSpPr>
            <p:cNvPr id="9" name="矩形 8"/>
            <p:cNvSpPr/>
            <p:nvPr/>
          </p:nvSpPr>
          <p:spPr>
            <a:xfrm>
              <a:off x="3946913" y="1827911"/>
              <a:ext cx="1958168" cy="1283142"/>
            </a:xfrm>
            <a:prstGeom prst="rect">
              <a:avLst/>
            </a:prstGeom>
            <a:solidFill>
              <a:schemeClr val="accent1"/>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3600">
                <a:defRPr/>
              </a:pPr>
              <a:endParaRPr lang="zh-CN" altLang="en-US" sz="1735">
                <a:solidFill>
                  <a:schemeClr val="bg1"/>
                </a:solidFill>
                <a:cs typeface="+mn-ea"/>
                <a:sym typeface="+mn-lt"/>
              </a:endParaRPr>
            </a:p>
          </p:txBody>
        </p:sp>
        <p:sp>
          <p:nvSpPr>
            <p:cNvPr id="10" name="TextBox 17"/>
            <p:cNvSpPr txBox="1">
              <a:spLocks noChangeArrowheads="1"/>
            </p:cNvSpPr>
            <p:nvPr/>
          </p:nvSpPr>
          <p:spPr bwMode="auto">
            <a:xfrm flipH="1">
              <a:off x="4238882" y="2259958"/>
              <a:ext cx="1661334" cy="395049"/>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3600">
                <a:defRPr/>
              </a:pPr>
              <a:r>
                <a:rPr lang="zh-CN" altLang="en-US" sz="2665" b="1" kern="0" dirty="0">
                  <a:solidFill>
                    <a:schemeClr val="bg1"/>
                  </a:solidFill>
                  <a:cs typeface="+mn-ea"/>
                  <a:sym typeface="+mn-lt"/>
                </a:rPr>
                <a:t>小马</a:t>
              </a:r>
              <a:r>
                <a:rPr lang="zh-CN" altLang="en-US" sz="2665" b="1" kern="0" dirty="0">
                  <a:solidFill>
                    <a:schemeClr val="bg1"/>
                  </a:solidFill>
                  <a:cs typeface="+mn-ea"/>
                  <a:sym typeface="+mn-lt"/>
                </a:rPr>
                <a:t>智行</a:t>
              </a:r>
              <a:endParaRPr lang="zh-CN" altLang="en-US" sz="2665" b="1" kern="0" dirty="0">
                <a:solidFill>
                  <a:schemeClr val="bg1"/>
                </a:solidFill>
                <a:cs typeface="+mn-ea"/>
                <a:sym typeface="+mn-lt"/>
              </a:endParaRPr>
            </a:p>
          </p:txBody>
        </p:sp>
      </p:grpSp>
      <p:grpSp>
        <p:nvGrpSpPr>
          <p:cNvPr id="11" name="组合 10"/>
          <p:cNvGrpSpPr/>
          <p:nvPr/>
        </p:nvGrpSpPr>
        <p:grpSpPr>
          <a:xfrm>
            <a:off x="659368" y="2382584"/>
            <a:ext cx="2335408" cy="1629387"/>
            <a:chOff x="0" y="2095862"/>
            <a:chExt cx="1979711" cy="1283142"/>
          </a:xfrm>
        </p:grpSpPr>
        <p:sp>
          <p:nvSpPr>
            <p:cNvPr id="12" name="矩形 11"/>
            <p:cNvSpPr/>
            <p:nvPr/>
          </p:nvSpPr>
          <p:spPr>
            <a:xfrm>
              <a:off x="0" y="2095862"/>
              <a:ext cx="1979711" cy="1283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3" name="TextBox 18"/>
            <p:cNvSpPr txBox="1">
              <a:spLocks noChangeArrowheads="1"/>
            </p:cNvSpPr>
            <p:nvPr/>
          </p:nvSpPr>
          <p:spPr bwMode="auto">
            <a:xfrm flipH="1">
              <a:off x="357466" y="2503406"/>
              <a:ext cx="1612743" cy="395049"/>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665" b="1" kern="0" dirty="0">
                  <a:solidFill>
                    <a:sysClr val="window" lastClr="FFFFFF">
                      <a:lumMod val="95000"/>
                    </a:sysClr>
                  </a:solidFill>
                  <a:cs typeface="+mn-ea"/>
                  <a:sym typeface="+mn-lt"/>
                </a:rPr>
                <a:t>特斯拉</a:t>
              </a:r>
              <a:endParaRPr lang="zh-CN" altLang="en-US" sz="2665" b="1" kern="0" dirty="0">
                <a:solidFill>
                  <a:sysClr val="window" lastClr="FFFFFF">
                    <a:lumMod val="95000"/>
                  </a:sysClr>
                </a:solidFill>
                <a:cs typeface="+mn-ea"/>
                <a:sym typeface="+mn-lt"/>
              </a:endParaRPr>
            </a:p>
          </p:txBody>
        </p:sp>
      </p:grpSp>
      <p:grpSp>
        <p:nvGrpSpPr>
          <p:cNvPr id="14" name="组合 13"/>
          <p:cNvGrpSpPr/>
          <p:nvPr/>
        </p:nvGrpSpPr>
        <p:grpSpPr>
          <a:xfrm>
            <a:off x="3114531" y="4116485"/>
            <a:ext cx="2370505" cy="1610037"/>
            <a:chOff x="2072433" y="511758"/>
            <a:chExt cx="2009463" cy="1267904"/>
          </a:xfrm>
        </p:grpSpPr>
        <p:sp>
          <p:nvSpPr>
            <p:cNvPr id="15" name="矩形 14"/>
            <p:cNvSpPr/>
            <p:nvPr/>
          </p:nvSpPr>
          <p:spPr>
            <a:xfrm>
              <a:off x="2072433" y="511758"/>
              <a:ext cx="2009463" cy="1267904"/>
            </a:xfrm>
            <a:prstGeom prst="rect">
              <a:avLst/>
            </a:prstGeom>
            <a:solidFill>
              <a:schemeClr val="accent1"/>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3600">
                <a:defRPr/>
              </a:pPr>
              <a:endParaRPr lang="zh-CN" altLang="en-US" sz="1735">
                <a:solidFill>
                  <a:sysClr val="window" lastClr="FFFFFF"/>
                </a:solidFill>
                <a:cs typeface="+mn-ea"/>
                <a:sym typeface="+mn-lt"/>
              </a:endParaRPr>
            </a:p>
          </p:txBody>
        </p:sp>
        <p:sp>
          <p:nvSpPr>
            <p:cNvPr id="16" name="TextBox 18"/>
            <p:cNvSpPr txBox="1">
              <a:spLocks noChangeArrowheads="1"/>
            </p:cNvSpPr>
            <p:nvPr/>
          </p:nvSpPr>
          <p:spPr bwMode="auto">
            <a:xfrm flipH="1">
              <a:off x="2291515" y="954814"/>
              <a:ext cx="1790338" cy="395049"/>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665" b="1" kern="0" dirty="0">
                  <a:solidFill>
                    <a:sysClr val="window" lastClr="FFFFFF">
                      <a:lumMod val="95000"/>
                    </a:sysClr>
                  </a:solidFill>
                  <a:cs typeface="+mn-ea"/>
                  <a:sym typeface="+mn-lt"/>
                </a:rPr>
                <a:t>百度</a:t>
              </a:r>
              <a:r>
                <a:rPr lang="en-US" altLang="zh-CN" sz="2665" b="1" kern="0" dirty="0">
                  <a:solidFill>
                    <a:sysClr val="window" lastClr="FFFFFF">
                      <a:lumMod val="95000"/>
                    </a:sysClr>
                  </a:solidFill>
                  <a:cs typeface="+mn-ea"/>
                  <a:sym typeface="+mn-lt"/>
                </a:rPr>
                <a:t>Apollo</a:t>
              </a:r>
              <a:endParaRPr lang="en-US" altLang="zh-CN" sz="2665" b="1" kern="0" dirty="0">
                <a:solidFill>
                  <a:sysClr val="window" lastClr="FFFFFF">
                    <a:lumMod val="95000"/>
                  </a:sysClr>
                </a:solidFill>
                <a:cs typeface="+mn-ea"/>
                <a:sym typeface="+mn-lt"/>
              </a:endParaRPr>
            </a:p>
          </p:txBody>
        </p:sp>
      </p:grpSp>
      <p:sp>
        <p:nvSpPr>
          <p:cNvPr id="17" name="TextBox 15"/>
          <p:cNvSpPr txBox="1"/>
          <p:nvPr/>
        </p:nvSpPr>
        <p:spPr>
          <a:xfrm>
            <a:off x="720140" y="1152042"/>
            <a:ext cx="7524764" cy="1037590"/>
          </a:xfrm>
          <a:prstGeom prst="rect">
            <a:avLst/>
          </a:prstGeom>
          <a:noFill/>
        </p:spPr>
        <p:txBody>
          <a:bodyPr wrap="square" lIns="115161" tIns="57581" rIns="115161" bIns="57581" rtlCol="0">
            <a:spAutoFit/>
          </a:bodyPr>
          <a:lstStyle/>
          <a:p>
            <a:pPr>
              <a:lnSpc>
                <a:spcPct val="150000"/>
              </a:lnSpc>
            </a:pPr>
            <a:r>
              <a:rPr lang="zh-CN" altLang="en-US" sz="2000" dirty="0">
                <a:solidFill>
                  <a:schemeClr val="tx1">
                    <a:lumMod val="85000"/>
                    <a:lumOff val="15000"/>
                  </a:schemeClr>
                </a:solidFill>
                <a:cs typeface="+mn-ea"/>
                <a:sym typeface="+mn-lt"/>
              </a:rPr>
              <a:t>自动驾驶厂家在近年来呈现出蓬勃发展的态势，涵盖了从科技巨头到传统车企，再到新兴的自动驾驶技术公司等多个领域。</a:t>
            </a:r>
            <a:endParaRPr lang="zh-CN" altLang="en-US" sz="2000" dirty="0">
              <a:solidFill>
                <a:schemeClr val="tx1">
                  <a:lumMod val="85000"/>
                  <a:lumOff val="15000"/>
                </a:schemeClr>
              </a:solidFill>
              <a:cs typeface="+mn-ea"/>
              <a:sym typeface="+mn-lt"/>
            </a:endParaRPr>
          </a:p>
        </p:txBody>
      </p:sp>
      <p:sp>
        <p:nvSpPr>
          <p:cNvPr id="18" name="矩形 60"/>
          <p:cNvSpPr>
            <a:spLocks noChangeArrowheads="1"/>
          </p:cNvSpPr>
          <p:nvPr/>
        </p:nvSpPr>
        <p:spPr bwMode="auto">
          <a:xfrm>
            <a:off x="8511419" y="2007136"/>
            <a:ext cx="3336429"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30000"/>
              </a:lnSpc>
            </a:pPr>
            <a:r>
              <a:rPr lang="en-US" altLang="zh-CN" sz="2000" dirty="0">
                <a:solidFill>
                  <a:schemeClr val="tx1">
                    <a:lumMod val="85000"/>
                    <a:lumOff val="15000"/>
                  </a:schemeClr>
                </a:solidFill>
                <a:cs typeface="+mn-ea"/>
                <a:sym typeface="+mn-lt"/>
              </a:rPr>
              <a:t>      </a:t>
            </a:r>
            <a:r>
              <a:rPr lang="zh-CN" altLang="en-US" sz="2000" dirty="0">
                <a:solidFill>
                  <a:schemeClr val="tx1">
                    <a:lumMod val="85000"/>
                    <a:lumOff val="15000"/>
                  </a:schemeClr>
                </a:solidFill>
                <a:cs typeface="+mn-ea"/>
                <a:sym typeface="+mn-lt"/>
              </a:rPr>
              <a:t>自动驾驶技术近期在算法优化、车企投入、安全性提升、决策与规划算法以及车联网与通信技术等方面都取得了显著的进展和发展。这些进展和发展不仅推动了自动驾驶技术的不断完善和进步，也为汽车行业的智能化转型提供了重要支持。</a:t>
            </a:r>
            <a:endParaRPr lang="zh-CN" altLang="en-US" sz="2000" dirty="0">
              <a:solidFill>
                <a:schemeClr val="tx1">
                  <a:lumMod val="85000"/>
                  <a:lumOff val="15000"/>
                </a:schemeClr>
              </a:solidFill>
              <a:cs typeface="+mn-ea"/>
              <a:sym typeface="+mn-lt"/>
            </a:endParaRPr>
          </a:p>
        </p:txBody>
      </p:sp>
      <p:sp>
        <p:nvSpPr>
          <p:cNvPr id="19"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自动驾驶</a:t>
            </a:r>
            <a:endParaRPr lang="zh-CN" altLang="en-US" sz="2400" b="1" dirty="0">
              <a:solidFill>
                <a:srgbClr val="C00000"/>
              </a:solidFill>
              <a:cs typeface="+mn-ea"/>
              <a:sym typeface="+mn-lt"/>
            </a:endParaRPr>
          </a:p>
        </p:txBody>
      </p:sp>
    </p:spTree>
  </p:cSld>
  <p:clrMapOvr>
    <a:masterClrMapping/>
  </p:clrMapOvr>
  <p:transition advTm="360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750"/>
                                        <p:tgtEl>
                                          <p:spTgt spid="17"/>
                                        </p:tgtEl>
                                      </p:cBhvr>
                                    </p:animEffect>
                                  </p:childTnLst>
                                </p:cTn>
                              </p:par>
                            </p:childTnLst>
                          </p:cTn>
                        </p:par>
                        <p:par>
                          <p:cTn id="8" fill="hold">
                            <p:stCondLst>
                              <p:cond delay="1000"/>
                            </p:stCondLst>
                            <p:childTnLst>
                              <p:par>
                                <p:cTn id="9" presetID="23" presetClass="entr" presetSubtype="52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 calcmode="lin" valueType="num">
                                      <p:cBhvr>
                                        <p:cTn id="13" dur="500" fill="hold"/>
                                        <p:tgtEl>
                                          <p:spTgt spid="11"/>
                                        </p:tgtEl>
                                        <p:attrNameLst>
                                          <p:attrName>ppt_x</p:attrName>
                                        </p:attrNameLst>
                                      </p:cBhvr>
                                      <p:tavLst>
                                        <p:tav tm="0">
                                          <p:val>
                                            <p:fltVal val="0.5"/>
                                          </p:val>
                                        </p:tav>
                                        <p:tav tm="100000">
                                          <p:val>
                                            <p:strVal val="#ppt_x"/>
                                          </p:val>
                                        </p:tav>
                                      </p:tavLst>
                                    </p:anim>
                                    <p:anim calcmode="lin" valueType="num">
                                      <p:cBhvr>
                                        <p:cTn id="14" dur="500" fill="hold"/>
                                        <p:tgtEl>
                                          <p:spTgt spid="11"/>
                                        </p:tgtEl>
                                        <p:attrNameLst>
                                          <p:attrName>ppt_y</p:attrName>
                                        </p:attrNameLst>
                                      </p:cBhvr>
                                      <p:tavLst>
                                        <p:tav tm="0">
                                          <p:val>
                                            <p:fltVal val="0.5"/>
                                          </p:val>
                                        </p:tav>
                                        <p:tav tm="100000">
                                          <p:val>
                                            <p:strVal val="#ppt_y"/>
                                          </p:val>
                                        </p:tav>
                                      </p:tavLst>
                                    </p:anim>
                                  </p:childTnLst>
                                </p:cTn>
                              </p:par>
                              <p:par>
                                <p:cTn id="15" presetID="23" presetClass="entr" presetSubtype="528"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ppt_x</p:attrName>
                                        </p:attrNameLst>
                                      </p:cBhvr>
                                      <p:tavLst>
                                        <p:tav tm="0">
                                          <p:val>
                                            <p:fltVal val="0.5"/>
                                          </p:val>
                                        </p:tav>
                                        <p:tav tm="100000">
                                          <p:val>
                                            <p:strVal val="#ppt_x"/>
                                          </p:val>
                                        </p:tav>
                                      </p:tavLst>
                                    </p:anim>
                                    <p:anim calcmode="lin" valueType="num">
                                      <p:cBhvr>
                                        <p:cTn id="20" dur="500" fill="hold"/>
                                        <p:tgtEl>
                                          <p:spTgt spid="6"/>
                                        </p:tgtEl>
                                        <p:attrNameLst>
                                          <p:attrName>ppt_y</p:attrName>
                                        </p:attrNameLst>
                                      </p:cBhvr>
                                      <p:tavLst>
                                        <p:tav tm="0">
                                          <p:val>
                                            <p:fltVal val="0.5"/>
                                          </p:val>
                                        </p:tav>
                                        <p:tav tm="100000">
                                          <p:val>
                                            <p:strVal val="#ppt_y"/>
                                          </p:val>
                                        </p:tav>
                                      </p:tavLst>
                                    </p:anim>
                                  </p:childTnLst>
                                </p:cTn>
                              </p:par>
                              <p:par>
                                <p:cTn id="21" presetID="23" presetClass="entr" presetSubtype="528"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par>
                                <p:cTn id="27" presetID="23" presetClass="entr" presetSubtype="528" fill="hold" nodeType="withEffect">
                                  <p:stCondLst>
                                    <p:cond delay="75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 calcmode="lin" valueType="num">
                                      <p:cBhvr>
                                        <p:cTn id="31" dur="500" fill="hold"/>
                                        <p:tgtEl>
                                          <p:spTgt spid="14"/>
                                        </p:tgtEl>
                                        <p:attrNameLst>
                                          <p:attrName>ppt_x</p:attrName>
                                        </p:attrNameLst>
                                      </p:cBhvr>
                                      <p:tavLst>
                                        <p:tav tm="0">
                                          <p:val>
                                            <p:fltVal val="0.5"/>
                                          </p:val>
                                        </p:tav>
                                        <p:tav tm="100000">
                                          <p:val>
                                            <p:strVal val="#ppt_x"/>
                                          </p:val>
                                        </p:tav>
                                      </p:tavLst>
                                    </p:anim>
                                    <p:anim calcmode="lin" valueType="num">
                                      <p:cBhvr>
                                        <p:cTn id="32" dur="500" fill="hold"/>
                                        <p:tgtEl>
                                          <p:spTgt spid="1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100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125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 calcmode="lin" valueType="num">
                                      <p:cBhvr>
                                        <p:cTn id="43" dur="500" fill="hold"/>
                                        <p:tgtEl>
                                          <p:spTgt spid="2"/>
                                        </p:tgtEl>
                                        <p:attrNameLst>
                                          <p:attrName>ppt_x</p:attrName>
                                        </p:attrNameLst>
                                      </p:cBhvr>
                                      <p:tavLst>
                                        <p:tav tm="0">
                                          <p:val>
                                            <p:fltVal val="0.5"/>
                                          </p:val>
                                        </p:tav>
                                        <p:tav tm="100000">
                                          <p:val>
                                            <p:strVal val="#ppt_x"/>
                                          </p:val>
                                        </p:tav>
                                      </p:tavLst>
                                    </p:anim>
                                    <p:anim calcmode="lin" valueType="num">
                                      <p:cBhvr>
                                        <p:cTn id="44" dur="500" fill="hold"/>
                                        <p:tgtEl>
                                          <p:spTgt spid="2"/>
                                        </p:tgtEl>
                                        <p:attrNameLst>
                                          <p:attrName>ppt_y</p:attrName>
                                        </p:attrNameLst>
                                      </p:cBhvr>
                                      <p:tavLst>
                                        <p:tav tm="0">
                                          <p:val>
                                            <p:fltVal val="0.5"/>
                                          </p:val>
                                        </p:tav>
                                        <p:tav tm="100000">
                                          <p:val>
                                            <p:strVal val="#ppt_y"/>
                                          </p:val>
                                        </p:tav>
                                      </p:tavLst>
                                    </p:anim>
                                  </p:childTnLst>
                                </p:cTn>
                              </p:par>
                            </p:childTnLst>
                          </p:cTn>
                        </p:par>
                        <p:par>
                          <p:cTn id="45" fill="hold">
                            <p:stCondLst>
                              <p:cond delay="1500"/>
                            </p:stCondLst>
                            <p:childTnLst>
                              <p:par>
                                <p:cTn id="46" presetID="2" presetClass="entr" presetSubtype="2" decel="10000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智能医疗</a:t>
            </a:r>
            <a:endParaRPr lang="zh-CN" altLang="en-US" sz="2400" b="1" dirty="0">
              <a:solidFill>
                <a:srgbClr val="C00000"/>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 name="文本框 2"/>
          <p:cNvSpPr txBox="1"/>
          <p:nvPr/>
        </p:nvSpPr>
        <p:spPr>
          <a:xfrm>
            <a:off x="720090" y="958850"/>
            <a:ext cx="9704705" cy="1198880"/>
          </a:xfrm>
          <a:prstGeom prst="rect">
            <a:avLst/>
          </a:prstGeom>
          <a:noFill/>
        </p:spPr>
        <p:txBody>
          <a:bodyPr wrap="square" rtlCol="0">
            <a:spAutoFit/>
          </a:bodyPr>
          <a:p>
            <a:r>
              <a:rPr lang="en-US" altLang="zh-CN" sz="2400"/>
              <a:t>     </a:t>
            </a:r>
            <a:r>
              <a:rPr sz="2400"/>
              <a:t>人工智能在医疗领域的应用已经深入到各个方面，为医疗行业的创新和发展注入了新的动力。随着技术的不断进步和应用场景的不断拓展，人工智能将在医疗领域发挥更加重要的作用。</a:t>
            </a:r>
            <a:endParaRPr sz="2400"/>
          </a:p>
        </p:txBody>
      </p:sp>
      <p:pic>
        <p:nvPicPr>
          <p:cNvPr id="2" name="图片 1"/>
          <p:cNvPicPr>
            <a:picLocks noChangeAspect="1"/>
          </p:cNvPicPr>
          <p:nvPr/>
        </p:nvPicPr>
        <p:blipFill>
          <a:blip r:embed="rId3"/>
          <a:stretch>
            <a:fillRect/>
          </a:stretch>
        </p:blipFill>
        <p:spPr>
          <a:xfrm>
            <a:off x="2042160" y="2157730"/>
            <a:ext cx="7387590" cy="3792220"/>
          </a:xfrm>
          <a:prstGeom prst="rect">
            <a:avLst/>
          </a:prstGeom>
        </p:spPr>
      </p:pic>
    </p:spTree>
  </p:cSld>
  <p:clrMapOvr>
    <a:masterClrMapping/>
  </p:clrMapOvr>
  <p:transition advTm="4634">
    <p:comb/>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pic>
        <p:nvPicPr>
          <p:cNvPr id="3" name="图片 2" descr="C:/Users/lyz/Desktop/OIP (3).jpgOIP (3)"/>
          <p:cNvPicPr>
            <a:picLocks noChangeAspect="1"/>
          </p:cNvPicPr>
          <p:nvPr/>
        </p:nvPicPr>
        <p:blipFill rotWithShape="1">
          <a:blip r:embed="rId3"/>
          <a:srcRect l="1850" r="1850"/>
          <a:stretch>
            <a:fillRect/>
          </a:stretch>
        </p:blipFill>
        <p:spPr>
          <a:xfrm>
            <a:off x="3114675" y="2382520"/>
            <a:ext cx="2370455" cy="1630045"/>
          </a:xfrm>
          <a:prstGeom prst="rect">
            <a:avLst/>
          </a:prstGeom>
        </p:spPr>
      </p:pic>
      <p:pic>
        <p:nvPicPr>
          <p:cNvPr id="2" name="Picture 2" descr="C:/Users/lyz/Desktop/OIP (4).jpgOIP (4)"/>
          <p:cNvPicPr>
            <a:picLocks noChangeAspect="1" noChangeArrowheads="1"/>
          </p:cNvPicPr>
          <p:nvPr/>
        </p:nvPicPr>
        <p:blipFill rotWithShape="1">
          <a:blip r:embed="rId4"/>
          <a:srcRect l="6252" r="6252"/>
          <a:stretch>
            <a:fillRect/>
          </a:stretch>
        </p:blipFill>
        <p:spPr bwMode="auto">
          <a:xfrm>
            <a:off x="5616575" y="4116705"/>
            <a:ext cx="229489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lyz/Desktop/OIP (2).jpgOIP (2)"/>
          <p:cNvPicPr>
            <a:picLocks noChangeAspect="1" noChangeArrowheads="1"/>
          </p:cNvPicPr>
          <p:nvPr/>
        </p:nvPicPr>
        <p:blipFill>
          <a:blip r:embed="rId5"/>
          <a:srcRect t="9961" b="9961"/>
          <a:stretch>
            <a:fillRect/>
          </a:stretch>
        </p:blipFill>
        <p:spPr bwMode="auto">
          <a:xfrm>
            <a:off x="687563" y="4143033"/>
            <a:ext cx="2279015" cy="1556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5616547" y="2382584"/>
            <a:ext cx="2309995" cy="1629387"/>
            <a:chOff x="3946913" y="1827911"/>
            <a:chExt cx="1958168" cy="1283142"/>
          </a:xfrm>
        </p:grpSpPr>
        <p:sp>
          <p:nvSpPr>
            <p:cNvPr id="9" name="矩形 8"/>
            <p:cNvSpPr/>
            <p:nvPr/>
          </p:nvSpPr>
          <p:spPr>
            <a:xfrm>
              <a:off x="3946913" y="1827911"/>
              <a:ext cx="1958168" cy="1283142"/>
            </a:xfrm>
            <a:prstGeom prst="rect">
              <a:avLst/>
            </a:prstGeom>
            <a:solidFill>
              <a:schemeClr val="accent1"/>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3600">
                <a:defRPr/>
              </a:pPr>
              <a:endParaRPr lang="zh-CN" altLang="en-US" sz="1735">
                <a:solidFill>
                  <a:schemeClr val="bg1"/>
                </a:solidFill>
                <a:cs typeface="+mn-ea"/>
                <a:sym typeface="+mn-lt"/>
              </a:endParaRPr>
            </a:p>
          </p:txBody>
        </p:sp>
        <p:sp>
          <p:nvSpPr>
            <p:cNvPr id="10" name="TextBox 17"/>
            <p:cNvSpPr txBox="1">
              <a:spLocks noChangeArrowheads="1"/>
            </p:cNvSpPr>
            <p:nvPr/>
          </p:nvSpPr>
          <p:spPr bwMode="auto">
            <a:xfrm flipH="1">
              <a:off x="4238882" y="2172447"/>
              <a:ext cx="1661334" cy="718090"/>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3600">
                <a:defRPr/>
              </a:pPr>
              <a:r>
                <a:rPr lang="en-US" altLang="zh-CN" sz="2665" b="1" kern="0" dirty="0">
                  <a:solidFill>
                    <a:schemeClr val="bg1"/>
                  </a:solidFill>
                  <a:cs typeface="+mn-ea"/>
                  <a:sym typeface="+mn-lt"/>
                </a:rPr>
                <a:t>  </a:t>
              </a:r>
              <a:r>
                <a:rPr lang="zh-CN" altLang="en-US" sz="2665" b="1" kern="0" dirty="0">
                  <a:solidFill>
                    <a:schemeClr val="bg1"/>
                  </a:solidFill>
                  <a:cs typeface="+mn-ea"/>
                  <a:sym typeface="+mn-lt"/>
                </a:rPr>
                <a:t>精准诊断和预测</a:t>
              </a:r>
              <a:endParaRPr lang="zh-CN" altLang="en-US" sz="2665" b="1" kern="0" dirty="0">
                <a:solidFill>
                  <a:schemeClr val="bg1"/>
                </a:solidFill>
                <a:cs typeface="+mn-ea"/>
                <a:sym typeface="+mn-lt"/>
              </a:endParaRPr>
            </a:p>
          </p:txBody>
        </p:sp>
      </p:grpSp>
      <p:grpSp>
        <p:nvGrpSpPr>
          <p:cNvPr id="11" name="组合 10"/>
          <p:cNvGrpSpPr/>
          <p:nvPr/>
        </p:nvGrpSpPr>
        <p:grpSpPr>
          <a:xfrm>
            <a:off x="659368" y="2382584"/>
            <a:ext cx="2335408" cy="1629387"/>
            <a:chOff x="0" y="2095862"/>
            <a:chExt cx="1979711" cy="1283142"/>
          </a:xfrm>
        </p:grpSpPr>
        <p:sp>
          <p:nvSpPr>
            <p:cNvPr id="12" name="矩形 11"/>
            <p:cNvSpPr/>
            <p:nvPr/>
          </p:nvSpPr>
          <p:spPr>
            <a:xfrm>
              <a:off x="0" y="2095862"/>
              <a:ext cx="1979711" cy="1283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3" name="TextBox 18"/>
            <p:cNvSpPr txBox="1">
              <a:spLocks noChangeArrowheads="1"/>
            </p:cNvSpPr>
            <p:nvPr/>
          </p:nvSpPr>
          <p:spPr bwMode="auto">
            <a:xfrm flipH="1">
              <a:off x="184138" y="2440398"/>
              <a:ext cx="1612743" cy="718090"/>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zh-CN" sz="2665" b="1" kern="0" dirty="0">
                  <a:solidFill>
                    <a:sysClr val="window" lastClr="FFFFFF">
                      <a:lumMod val="95000"/>
                    </a:sysClr>
                  </a:solidFill>
                  <a:cs typeface="+mn-ea"/>
                  <a:sym typeface="+mn-lt"/>
                </a:rPr>
                <a:t>  </a:t>
              </a:r>
              <a:r>
                <a:rPr lang="zh-CN" altLang="en-US" sz="2665" b="1" kern="0" dirty="0">
                  <a:solidFill>
                    <a:sysClr val="window" lastClr="FFFFFF">
                      <a:lumMod val="95000"/>
                    </a:sysClr>
                  </a:solidFill>
                  <a:cs typeface="+mn-ea"/>
                  <a:sym typeface="+mn-lt"/>
                </a:rPr>
                <a:t>医学影像智能识别</a:t>
              </a:r>
              <a:endParaRPr lang="zh-CN" altLang="en-US" sz="2665" b="1" kern="0" dirty="0">
                <a:solidFill>
                  <a:sysClr val="window" lastClr="FFFFFF">
                    <a:lumMod val="95000"/>
                  </a:sysClr>
                </a:solidFill>
                <a:cs typeface="+mn-ea"/>
                <a:sym typeface="+mn-lt"/>
              </a:endParaRPr>
            </a:p>
          </p:txBody>
        </p:sp>
      </p:grpSp>
      <p:grpSp>
        <p:nvGrpSpPr>
          <p:cNvPr id="14" name="组合 13"/>
          <p:cNvGrpSpPr/>
          <p:nvPr/>
        </p:nvGrpSpPr>
        <p:grpSpPr>
          <a:xfrm>
            <a:off x="3114531" y="4116485"/>
            <a:ext cx="2370505" cy="1610037"/>
            <a:chOff x="2072433" y="511758"/>
            <a:chExt cx="2009463" cy="1267904"/>
          </a:xfrm>
        </p:grpSpPr>
        <p:sp>
          <p:nvSpPr>
            <p:cNvPr id="15" name="矩形 14"/>
            <p:cNvSpPr/>
            <p:nvPr/>
          </p:nvSpPr>
          <p:spPr>
            <a:xfrm>
              <a:off x="2072433" y="511758"/>
              <a:ext cx="2009463" cy="1267904"/>
            </a:xfrm>
            <a:prstGeom prst="rect">
              <a:avLst/>
            </a:prstGeom>
            <a:solidFill>
              <a:schemeClr val="accent1"/>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3600">
                <a:defRPr/>
              </a:pPr>
              <a:endParaRPr lang="zh-CN" altLang="en-US" sz="1735">
                <a:solidFill>
                  <a:sysClr val="window" lastClr="FFFFFF"/>
                </a:solidFill>
                <a:cs typeface="+mn-ea"/>
                <a:sym typeface="+mn-lt"/>
              </a:endParaRPr>
            </a:p>
          </p:txBody>
        </p:sp>
        <p:sp>
          <p:nvSpPr>
            <p:cNvPr id="16" name="TextBox 18"/>
            <p:cNvSpPr txBox="1">
              <a:spLocks noChangeArrowheads="1"/>
            </p:cNvSpPr>
            <p:nvPr/>
          </p:nvSpPr>
          <p:spPr bwMode="auto">
            <a:xfrm flipH="1">
              <a:off x="2291515" y="954814"/>
              <a:ext cx="1790338" cy="395049"/>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sz="2665" b="1" kern="0" dirty="0">
                  <a:solidFill>
                    <a:sysClr val="window" lastClr="FFFFFF">
                      <a:lumMod val="95000"/>
                    </a:sysClr>
                  </a:solidFill>
                  <a:cs typeface="+mn-ea"/>
                  <a:sym typeface="+mn-lt"/>
                </a:rPr>
                <a:t>医疗机器人</a:t>
              </a:r>
              <a:endParaRPr sz="2665" b="1" kern="0" dirty="0">
                <a:solidFill>
                  <a:sysClr val="window" lastClr="FFFFFF">
                    <a:lumMod val="95000"/>
                  </a:sysClr>
                </a:solidFill>
                <a:cs typeface="+mn-ea"/>
                <a:sym typeface="+mn-lt"/>
              </a:endParaRPr>
            </a:p>
          </p:txBody>
        </p:sp>
      </p:grpSp>
      <p:sp>
        <p:nvSpPr>
          <p:cNvPr id="17" name="TextBox 15"/>
          <p:cNvSpPr txBox="1"/>
          <p:nvPr/>
        </p:nvSpPr>
        <p:spPr>
          <a:xfrm>
            <a:off x="720140" y="1152042"/>
            <a:ext cx="7524764" cy="1037590"/>
          </a:xfrm>
          <a:prstGeom prst="rect">
            <a:avLst/>
          </a:prstGeom>
          <a:noFill/>
        </p:spPr>
        <p:txBody>
          <a:bodyPr wrap="square" lIns="115161" tIns="57581" rIns="115161" bIns="57581" rtlCol="0">
            <a:spAutoFit/>
          </a:bodyPr>
          <a:lstStyle/>
          <a:p>
            <a:pPr>
              <a:lnSpc>
                <a:spcPct val="150000"/>
              </a:lnSpc>
            </a:pPr>
            <a:r>
              <a:rPr lang="en-US" altLang="zh-CN" sz="2000" dirty="0">
                <a:solidFill>
                  <a:schemeClr val="tx1">
                    <a:lumMod val="85000"/>
                    <a:lumOff val="15000"/>
                  </a:schemeClr>
                </a:solidFill>
                <a:cs typeface="+mn-ea"/>
                <a:sym typeface="+mn-lt"/>
              </a:rPr>
              <a:t>      </a:t>
            </a:r>
            <a:r>
              <a:rPr lang="zh-CN" altLang="en-US" sz="2000" dirty="0">
                <a:solidFill>
                  <a:schemeClr val="tx1">
                    <a:lumMod val="85000"/>
                    <a:lumOff val="15000"/>
                  </a:schemeClr>
                </a:solidFill>
                <a:cs typeface="+mn-ea"/>
                <a:sym typeface="+mn-lt"/>
              </a:rPr>
              <a:t>随着技术的不断进步和数据积累的日益丰富，人工智能在医疗领域的应用得到了飞速发展，</a:t>
            </a:r>
            <a:r>
              <a:rPr lang="zh-CN" altLang="en-US" sz="2000" dirty="0">
                <a:solidFill>
                  <a:schemeClr val="tx1">
                    <a:lumMod val="85000"/>
                    <a:lumOff val="15000"/>
                  </a:schemeClr>
                </a:solidFill>
                <a:cs typeface="+mn-ea"/>
                <a:sym typeface="+mn-lt"/>
              </a:rPr>
              <a:t>有着广阔的发展空间</a:t>
            </a:r>
            <a:endParaRPr lang="zh-CN" altLang="en-US" sz="2000" dirty="0">
              <a:solidFill>
                <a:schemeClr val="tx1">
                  <a:lumMod val="85000"/>
                  <a:lumOff val="15000"/>
                </a:schemeClr>
              </a:solidFill>
              <a:cs typeface="+mn-ea"/>
              <a:sym typeface="+mn-lt"/>
            </a:endParaRPr>
          </a:p>
        </p:txBody>
      </p:sp>
      <p:sp>
        <p:nvSpPr>
          <p:cNvPr id="18" name="矩形 60"/>
          <p:cNvSpPr>
            <a:spLocks noChangeArrowheads="1"/>
          </p:cNvSpPr>
          <p:nvPr/>
        </p:nvSpPr>
        <p:spPr bwMode="auto">
          <a:xfrm>
            <a:off x="8511419" y="958751"/>
            <a:ext cx="3336429"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30000"/>
              </a:lnSpc>
            </a:pPr>
            <a:r>
              <a:rPr lang="en-US" altLang="zh-CN" sz="2000" dirty="0">
                <a:solidFill>
                  <a:schemeClr val="tx1">
                    <a:lumMod val="85000"/>
                    <a:lumOff val="15000"/>
                  </a:schemeClr>
                </a:solidFill>
                <a:cs typeface="+mn-ea"/>
                <a:sym typeface="+mn-lt"/>
              </a:rPr>
              <a:t>      </a:t>
            </a:r>
            <a:r>
              <a:rPr lang="zh-CN" altLang="en-US" sz="2000" dirty="0">
                <a:solidFill>
                  <a:schemeClr val="tx1">
                    <a:lumMod val="85000"/>
                    <a:lumOff val="15000"/>
                  </a:schemeClr>
                </a:solidFill>
                <a:cs typeface="+mn-ea"/>
                <a:sym typeface="+mn-lt"/>
              </a:rPr>
              <a:t>人工智能在医疗领域的应用涵盖了智能诊疗、医学影像智能识别、医疗机器人、精准诊断和预测、个性化治疗和药物开发以及远程医疗和智能健康管理等多个方面。这些应用不仅提高了医疗服务的效率和质量，还为医疗行业带来了更多的创新和可能性。随着技术的不断进步和应用场景的不断拓展，人工智能将在医疗领域发挥更加重要的作用。</a:t>
            </a:r>
            <a:endParaRPr lang="zh-CN" altLang="en-US" sz="2000" dirty="0">
              <a:solidFill>
                <a:schemeClr val="tx1">
                  <a:lumMod val="85000"/>
                  <a:lumOff val="15000"/>
                </a:schemeClr>
              </a:solidFill>
              <a:cs typeface="+mn-ea"/>
              <a:sym typeface="+mn-lt"/>
            </a:endParaRPr>
          </a:p>
        </p:txBody>
      </p:sp>
      <p:sp>
        <p:nvSpPr>
          <p:cNvPr id="19"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智能</a:t>
            </a:r>
            <a:r>
              <a:rPr lang="zh-CN" altLang="en-US" sz="2400" b="1" dirty="0">
                <a:solidFill>
                  <a:srgbClr val="C00000"/>
                </a:solidFill>
                <a:cs typeface="+mn-ea"/>
                <a:sym typeface="+mn-lt"/>
              </a:rPr>
              <a:t>医疗</a:t>
            </a:r>
            <a:endParaRPr lang="zh-CN" altLang="en-US" sz="2400" b="1" dirty="0">
              <a:solidFill>
                <a:srgbClr val="C00000"/>
              </a:solidFill>
              <a:cs typeface="+mn-ea"/>
              <a:sym typeface="+mn-lt"/>
            </a:endParaRPr>
          </a:p>
        </p:txBody>
      </p:sp>
    </p:spTree>
  </p:cSld>
  <p:clrMapOvr>
    <a:masterClrMapping/>
  </p:clrMapOvr>
  <p:transition advTm="360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750"/>
                                        <p:tgtEl>
                                          <p:spTgt spid="17"/>
                                        </p:tgtEl>
                                      </p:cBhvr>
                                    </p:animEffect>
                                  </p:childTnLst>
                                </p:cTn>
                              </p:par>
                            </p:childTnLst>
                          </p:cTn>
                        </p:par>
                        <p:par>
                          <p:cTn id="8" fill="hold">
                            <p:stCondLst>
                              <p:cond delay="1000"/>
                            </p:stCondLst>
                            <p:childTnLst>
                              <p:par>
                                <p:cTn id="9" presetID="23" presetClass="entr" presetSubtype="52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 calcmode="lin" valueType="num">
                                      <p:cBhvr>
                                        <p:cTn id="13" dur="500" fill="hold"/>
                                        <p:tgtEl>
                                          <p:spTgt spid="11"/>
                                        </p:tgtEl>
                                        <p:attrNameLst>
                                          <p:attrName>ppt_x</p:attrName>
                                        </p:attrNameLst>
                                      </p:cBhvr>
                                      <p:tavLst>
                                        <p:tav tm="0">
                                          <p:val>
                                            <p:fltVal val="0.5"/>
                                          </p:val>
                                        </p:tav>
                                        <p:tav tm="100000">
                                          <p:val>
                                            <p:strVal val="#ppt_x"/>
                                          </p:val>
                                        </p:tav>
                                      </p:tavLst>
                                    </p:anim>
                                    <p:anim calcmode="lin" valueType="num">
                                      <p:cBhvr>
                                        <p:cTn id="14" dur="500" fill="hold"/>
                                        <p:tgtEl>
                                          <p:spTgt spid="11"/>
                                        </p:tgtEl>
                                        <p:attrNameLst>
                                          <p:attrName>ppt_y</p:attrName>
                                        </p:attrNameLst>
                                      </p:cBhvr>
                                      <p:tavLst>
                                        <p:tav tm="0">
                                          <p:val>
                                            <p:fltVal val="0.5"/>
                                          </p:val>
                                        </p:tav>
                                        <p:tav tm="100000">
                                          <p:val>
                                            <p:strVal val="#ppt_y"/>
                                          </p:val>
                                        </p:tav>
                                      </p:tavLst>
                                    </p:anim>
                                  </p:childTnLst>
                                </p:cTn>
                              </p:par>
                              <p:par>
                                <p:cTn id="15" presetID="23" presetClass="entr" presetSubtype="528"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ppt_x</p:attrName>
                                        </p:attrNameLst>
                                      </p:cBhvr>
                                      <p:tavLst>
                                        <p:tav tm="0">
                                          <p:val>
                                            <p:fltVal val="0.5"/>
                                          </p:val>
                                        </p:tav>
                                        <p:tav tm="100000">
                                          <p:val>
                                            <p:strVal val="#ppt_x"/>
                                          </p:val>
                                        </p:tav>
                                      </p:tavLst>
                                    </p:anim>
                                    <p:anim calcmode="lin" valueType="num">
                                      <p:cBhvr>
                                        <p:cTn id="20" dur="500" fill="hold"/>
                                        <p:tgtEl>
                                          <p:spTgt spid="6"/>
                                        </p:tgtEl>
                                        <p:attrNameLst>
                                          <p:attrName>ppt_y</p:attrName>
                                        </p:attrNameLst>
                                      </p:cBhvr>
                                      <p:tavLst>
                                        <p:tav tm="0">
                                          <p:val>
                                            <p:fltVal val="0.5"/>
                                          </p:val>
                                        </p:tav>
                                        <p:tav tm="100000">
                                          <p:val>
                                            <p:strVal val="#ppt_y"/>
                                          </p:val>
                                        </p:tav>
                                      </p:tavLst>
                                    </p:anim>
                                  </p:childTnLst>
                                </p:cTn>
                              </p:par>
                              <p:par>
                                <p:cTn id="21" presetID="23" presetClass="entr" presetSubtype="528"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par>
                                <p:cTn id="27" presetID="23" presetClass="entr" presetSubtype="528" fill="hold" nodeType="withEffect">
                                  <p:stCondLst>
                                    <p:cond delay="75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 calcmode="lin" valueType="num">
                                      <p:cBhvr>
                                        <p:cTn id="31" dur="500" fill="hold"/>
                                        <p:tgtEl>
                                          <p:spTgt spid="14"/>
                                        </p:tgtEl>
                                        <p:attrNameLst>
                                          <p:attrName>ppt_x</p:attrName>
                                        </p:attrNameLst>
                                      </p:cBhvr>
                                      <p:tavLst>
                                        <p:tav tm="0">
                                          <p:val>
                                            <p:fltVal val="0.5"/>
                                          </p:val>
                                        </p:tav>
                                        <p:tav tm="100000">
                                          <p:val>
                                            <p:strVal val="#ppt_x"/>
                                          </p:val>
                                        </p:tav>
                                      </p:tavLst>
                                    </p:anim>
                                    <p:anim calcmode="lin" valueType="num">
                                      <p:cBhvr>
                                        <p:cTn id="32" dur="500" fill="hold"/>
                                        <p:tgtEl>
                                          <p:spTgt spid="1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100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125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 calcmode="lin" valueType="num">
                                      <p:cBhvr>
                                        <p:cTn id="43" dur="500" fill="hold"/>
                                        <p:tgtEl>
                                          <p:spTgt spid="2"/>
                                        </p:tgtEl>
                                        <p:attrNameLst>
                                          <p:attrName>ppt_x</p:attrName>
                                        </p:attrNameLst>
                                      </p:cBhvr>
                                      <p:tavLst>
                                        <p:tav tm="0">
                                          <p:val>
                                            <p:fltVal val="0.5"/>
                                          </p:val>
                                        </p:tav>
                                        <p:tav tm="100000">
                                          <p:val>
                                            <p:strVal val="#ppt_x"/>
                                          </p:val>
                                        </p:tav>
                                      </p:tavLst>
                                    </p:anim>
                                    <p:anim calcmode="lin" valueType="num">
                                      <p:cBhvr>
                                        <p:cTn id="44" dur="500" fill="hold"/>
                                        <p:tgtEl>
                                          <p:spTgt spid="2"/>
                                        </p:tgtEl>
                                        <p:attrNameLst>
                                          <p:attrName>ppt_y</p:attrName>
                                        </p:attrNameLst>
                                      </p:cBhvr>
                                      <p:tavLst>
                                        <p:tav tm="0">
                                          <p:val>
                                            <p:fltVal val="0.5"/>
                                          </p:val>
                                        </p:tav>
                                        <p:tav tm="100000">
                                          <p:val>
                                            <p:strVal val="#ppt_y"/>
                                          </p:val>
                                        </p:tav>
                                      </p:tavLst>
                                    </p:anim>
                                  </p:childTnLst>
                                </p:cTn>
                              </p:par>
                            </p:childTnLst>
                          </p:cTn>
                        </p:par>
                        <p:par>
                          <p:cTn id="45" fill="hold">
                            <p:stCondLst>
                              <p:cond delay="1500"/>
                            </p:stCondLst>
                            <p:childTnLst>
                              <p:par>
                                <p:cTn id="46" presetID="2" presetClass="entr" presetSubtype="2" decel="10000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30"/>
          <p:cNvPicPr>
            <a:picLocks noChangeAspect="1"/>
          </p:cNvPicPr>
          <p:nvPr/>
        </p:nvPicPr>
        <p:blipFill>
          <a:blip r:embed="rId1"/>
          <a:stretch>
            <a:fillRect/>
          </a:stretch>
        </p:blipFill>
        <p:spPr>
          <a:xfrm>
            <a:off x="-14605" y="5847715"/>
            <a:ext cx="12215495" cy="1014730"/>
          </a:xfrm>
          <a:prstGeom prst="rect">
            <a:avLst/>
          </a:prstGeom>
        </p:spPr>
      </p:pic>
      <p:sp>
        <p:nvSpPr>
          <p:cNvPr id="35" name="梯形 34"/>
          <p:cNvSpPr/>
          <p:nvPr/>
        </p:nvSpPr>
        <p:spPr>
          <a:xfrm rot="16200000">
            <a:off x="7455053" y="-459572"/>
            <a:ext cx="2291737" cy="7199871"/>
          </a:xfrm>
          <a:prstGeom prst="trapezoid">
            <a:avLst>
              <a:gd name="adj" fmla="val 169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zh-CN" altLang="en-US" sz="2400">
              <a:cs typeface="+mn-ea"/>
              <a:sym typeface="+mn-lt"/>
            </a:endParaRPr>
          </a:p>
        </p:txBody>
      </p:sp>
      <p:sp>
        <p:nvSpPr>
          <p:cNvPr id="37" name="梯形 36"/>
          <p:cNvSpPr/>
          <p:nvPr/>
        </p:nvSpPr>
        <p:spPr>
          <a:xfrm rot="5400000">
            <a:off x="1332240" y="636803"/>
            <a:ext cx="2344067" cy="5007345"/>
          </a:xfrm>
          <a:prstGeom prst="trapezoid">
            <a:avLst>
              <a:gd name="adj" fmla="val 17865"/>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zh-CN" altLang="en-US" sz="2400">
              <a:cs typeface="+mn-ea"/>
              <a:sym typeface="+mn-lt"/>
            </a:endParaRPr>
          </a:p>
        </p:txBody>
      </p:sp>
      <p:sp>
        <p:nvSpPr>
          <p:cNvPr id="27" name="文本框 2"/>
          <p:cNvSpPr txBox="1"/>
          <p:nvPr/>
        </p:nvSpPr>
        <p:spPr>
          <a:xfrm>
            <a:off x="3729679" y="2556164"/>
            <a:ext cx="1239520" cy="1198880"/>
          </a:xfrm>
          <a:prstGeom prst="rect">
            <a:avLst/>
          </a:prstGeom>
          <a:noFill/>
        </p:spPr>
        <p:txBody>
          <a:bodyPr wrap="none" lIns="91440" tIns="45720" rIns="91440" bIns="45720" rtlCol="0">
            <a:spAutoFit/>
          </a:bodyPr>
          <a:lstStyle/>
          <a:p>
            <a:r>
              <a:rPr lang="en-US" altLang="zh-CN" sz="1865" b="1" dirty="0" smtClean="0">
                <a:solidFill>
                  <a:schemeClr val="bg1"/>
                </a:solidFill>
                <a:cs typeface="+mn-ea"/>
                <a:sym typeface="+mn-lt"/>
              </a:rPr>
              <a:t>Part</a:t>
            </a:r>
            <a:r>
              <a:rPr lang="en-US" altLang="zh-CN" sz="7200" b="1" dirty="0">
                <a:solidFill>
                  <a:schemeClr val="bg1"/>
                </a:solidFill>
                <a:cs typeface="+mn-ea"/>
                <a:sym typeface="+mn-lt"/>
              </a:rPr>
              <a:t>2</a:t>
            </a:r>
            <a:endParaRPr lang="zh-CN" altLang="en-US" sz="7200" b="1" dirty="0">
              <a:solidFill>
                <a:schemeClr val="bg1"/>
              </a:solidFill>
              <a:cs typeface="+mn-ea"/>
              <a:sym typeface="+mn-lt"/>
            </a:endParaRPr>
          </a:p>
        </p:txBody>
      </p:sp>
      <p:sp>
        <p:nvSpPr>
          <p:cNvPr id="29" name="矩形 28"/>
          <p:cNvSpPr/>
          <p:nvPr/>
        </p:nvSpPr>
        <p:spPr>
          <a:xfrm>
            <a:off x="5133303" y="2693674"/>
            <a:ext cx="6888480" cy="829945"/>
          </a:xfrm>
          <a:prstGeom prst="rect">
            <a:avLst/>
          </a:prstGeom>
        </p:spPr>
        <p:txBody>
          <a:bodyPr wrap="none" lIns="91440" tIns="45720" rIns="91440" bIns="45720">
            <a:spAutoFit/>
          </a:bodyPr>
          <a:lstStyle/>
          <a:p>
            <a:pPr algn="l"/>
            <a:r>
              <a:rPr lang="zh-CN" altLang="en-US" sz="4800" b="1" dirty="0" smtClean="0">
                <a:solidFill>
                  <a:schemeClr val="bg1"/>
                </a:solidFill>
                <a:cs typeface="+mn-ea"/>
                <a:sym typeface="+mn-lt"/>
              </a:rPr>
              <a:t>科技自立自强，万分</a:t>
            </a:r>
            <a:r>
              <a:rPr lang="zh-CN" altLang="en-US" sz="4800" b="1" dirty="0" smtClean="0">
                <a:solidFill>
                  <a:schemeClr val="bg1"/>
                </a:solidFill>
                <a:cs typeface="+mn-ea"/>
                <a:sym typeface="+mn-lt"/>
              </a:rPr>
              <a:t>紧迫</a:t>
            </a:r>
            <a:endParaRPr lang="zh-CN" altLang="en-US" sz="4800" b="1" dirty="0" smtClean="0">
              <a:solidFill>
                <a:schemeClr val="bg1"/>
              </a:solidFill>
              <a:cs typeface="+mn-ea"/>
              <a:sym typeface="+mn-lt"/>
            </a:endParaRPr>
          </a:p>
        </p:txBody>
      </p:sp>
      <p:pic>
        <p:nvPicPr>
          <p:cNvPr id="20" name="图片 19" descr="b97ff76c36ef06cdb85823658cbe0f91"/>
          <p:cNvPicPr>
            <a:picLocks noChangeAspect="1"/>
          </p:cNvPicPr>
          <p:nvPr/>
        </p:nvPicPr>
        <p:blipFill>
          <a:blip r:embed="rId2" cstate="screen"/>
          <a:stretch>
            <a:fillRect/>
          </a:stretch>
        </p:blipFill>
        <p:spPr>
          <a:xfrm>
            <a:off x="1174750" y="728345"/>
            <a:ext cx="3173730" cy="3173730"/>
          </a:xfrm>
          <a:prstGeom prst="rect">
            <a:avLst/>
          </a:prstGeom>
        </p:spPr>
      </p:pic>
      <p:sp>
        <p:nvSpPr>
          <p:cNvPr id="86" name="TextBox 85"/>
          <p:cNvSpPr txBox="1"/>
          <p:nvPr/>
        </p:nvSpPr>
        <p:spPr>
          <a:xfrm>
            <a:off x="1691819" y="5346403"/>
            <a:ext cx="4766945" cy="521970"/>
          </a:xfrm>
          <a:prstGeom prst="rect">
            <a:avLst/>
          </a:prstGeom>
          <a:noFill/>
        </p:spPr>
        <p:txBody>
          <a:bodyPr wrap="square">
            <a:spAutoFit/>
          </a:bodyPr>
          <a:p>
            <a:pPr defTabSz="967740" fontAlgn="auto">
              <a:spcBef>
                <a:spcPts val="0"/>
              </a:spcBef>
              <a:spcAft>
                <a:spcPts val="0"/>
              </a:spcAft>
              <a:defRPr/>
            </a:pPr>
            <a:r>
              <a:rPr lang="zh-CN" altLang="en-US" sz="2800" b="1" dirty="0" smtClean="0">
                <a:solidFill>
                  <a:srgbClr val="C00000"/>
                </a:solidFill>
                <a:cs typeface="+mn-ea"/>
                <a:sym typeface="+mn-lt"/>
              </a:rPr>
              <a:t>产业链供应</a:t>
            </a:r>
            <a:r>
              <a:rPr lang="zh-CN" altLang="en-US" sz="2800" b="1" dirty="0" smtClean="0">
                <a:solidFill>
                  <a:srgbClr val="C00000"/>
                </a:solidFill>
                <a:cs typeface="+mn-ea"/>
                <a:sym typeface="+mn-lt"/>
              </a:rPr>
              <a:t>安全</a:t>
            </a:r>
            <a:endParaRPr lang="zh-CN" altLang="en-US" sz="2800" b="1" dirty="0" smtClean="0">
              <a:solidFill>
                <a:srgbClr val="C00000"/>
              </a:solidFill>
              <a:cs typeface="+mn-ea"/>
              <a:sym typeface="+mn-lt"/>
            </a:endParaRPr>
          </a:p>
        </p:txBody>
      </p:sp>
      <p:sp>
        <p:nvSpPr>
          <p:cNvPr id="5" name="TextBox 85"/>
          <p:cNvSpPr txBox="1"/>
          <p:nvPr/>
        </p:nvSpPr>
        <p:spPr>
          <a:xfrm>
            <a:off x="1474649" y="4308178"/>
            <a:ext cx="4766945" cy="521970"/>
          </a:xfrm>
          <a:prstGeom prst="rect">
            <a:avLst/>
          </a:prstGeom>
          <a:noFill/>
        </p:spPr>
        <p:txBody>
          <a:bodyPr wrap="square">
            <a:spAutoFit/>
          </a:bodyPr>
          <a:p>
            <a:pPr defTabSz="967740" fontAlgn="auto">
              <a:spcBef>
                <a:spcPts val="0"/>
              </a:spcBef>
              <a:spcAft>
                <a:spcPts val="0"/>
              </a:spcAft>
              <a:defRPr/>
            </a:pPr>
            <a:r>
              <a:rPr lang="zh-CN" altLang="en-US" sz="2800" b="1" dirty="0" smtClean="0">
                <a:solidFill>
                  <a:srgbClr val="C00000"/>
                </a:solidFill>
                <a:cs typeface="+mn-ea"/>
                <a:sym typeface="+mn-lt"/>
              </a:rPr>
              <a:t>国际竞争压力</a:t>
            </a:r>
            <a:r>
              <a:rPr lang="zh-CN" altLang="en-US" sz="2800" b="1" dirty="0" smtClean="0">
                <a:solidFill>
                  <a:srgbClr val="C00000"/>
                </a:solidFill>
                <a:cs typeface="+mn-ea"/>
                <a:sym typeface="+mn-lt"/>
              </a:rPr>
              <a:t>加剧</a:t>
            </a:r>
            <a:endParaRPr lang="zh-CN" altLang="en-US" sz="2800" b="1" dirty="0" smtClean="0">
              <a:solidFill>
                <a:srgbClr val="C00000"/>
              </a:solidFill>
              <a:cs typeface="+mn-ea"/>
              <a:sym typeface="+mn-lt"/>
            </a:endParaRPr>
          </a:p>
        </p:txBody>
      </p:sp>
      <p:sp>
        <p:nvSpPr>
          <p:cNvPr id="7" name="TextBox 85"/>
          <p:cNvSpPr txBox="1"/>
          <p:nvPr/>
        </p:nvSpPr>
        <p:spPr>
          <a:xfrm>
            <a:off x="6767374" y="4285953"/>
            <a:ext cx="4766945" cy="521970"/>
          </a:xfrm>
          <a:prstGeom prst="rect">
            <a:avLst/>
          </a:prstGeom>
          <a:noFill/>
        </p:spPr>
        <p:txBody>
          <a:bodyPr wrap="square">
            <a:spAutoFit/>
          </a:bodyPr>
          <a:p>
            <a:pPr defTabSz="967740" fontAlgn="auto">
              <a:spcBef>
                <a:spcPts val="0"/>
              </a:spcBef>
              <a:spcAft>
                <a:spcPts val="0"/>
              </a:spcAft>
              <a:defRPr/>
            </a:pPr>
            <a:r>
              <a:rPr lang="zh-CN" altLang="en-US" sz="2800" b="1" dirty="0" smtClean="0">
                <a:solidFill>
                  <a:srgbClr val="C00000"/>
                </a:solidFill>
                <a:cs typeface="+mn-ea"/>
                <a:sym typeface="+mn-lt"/>
              </a:rPr>
              <a:t>技术封锁和</a:t>
            </a:r>
            <a:r>
              <a:rPr lang="zh-CN" altLang="en-US" sz="2800" b="1" dirty="0" smtClean="0">
                <a:solidFill>
                  <a:srgbClr val="C00000"/>
                </a:solidFill>
                <a:cs typeface="+mn-ea"/>
                <a:sym typeface="+mn-lt"/>
              </a:rPr>
              <a:t>制裁</a:t>
            </a:r>
            <a:endParaRPr lang="zh-CN" altLang="en-US" sz="2800" b="1" dirty="0" smtClean="0">
              <a:solidFill>
                <a:srgbClr val="C00000"/>
              </a:solidFill>
              <a:cs typeface="+mn-ea"/>
              <a:sym typeface="+mn-lt"/>
            </a:endParaRPr>
          </a:p>
        </p:txBody>
      </p:sp>
      <p:sp>
        <p:nvSpPr>
          <p:cNvPr id="8" name="TextBox 85"/>
          <p:cNvSpPr txBox="1"/>
          <p:nvPr/>
        </p:nvSpPr>
        <p:spPr>
          <a:xfrm>
            <a:off x="6882944" y="5383868"/>
            <a:ext cx="4766945" cy="521970"/>
          </a:xfrm>
          <a:prstGeom prst="rect">
            <a:avLst/>
          </a:prstGeom>
          <a:noFill/>
        </p:spPr>
        <p:txBody>
          <a:bodyPr wrap="square">
            <a:spAutoFit/>
          </a:bodyPr>
          <a:p>
            <a:pPr defTabSz="967740" fontAlgn="auto">
              <a:spcBef>
                <a:spcPts val="0"/>
              </a:spcBef>
              <a:spcAft>
                <a:spcPts val="0"/>
              </a:spcAft>
              <a:defRPr/>
            </a:pPr>
            <a:r>
              <a:rPr lang="zh-CN" altLang="en-US" sz="2800" b="1" dirty="0" smtClean="0">
                <a:solidFill>
                  <a:srgbClr val="C00000"/>
                </a:solidFill>
                <a:cs typeface="+mn-ea"/>
                <a:sym typeface="+mn-lt"/>
              </a:rPr>
              <a:t>推动高质量</a:t>
            </a:r>
            <a:r>
              <a:rPr lang="zh-CN" altLang="en-US" sz="2800" b="1" dirty="0" smtClean="0">
                <a:solidFill>
                  <a:srgbClr val="C00000"/>
                </a:solidFill>
                <a:cs typeface="+mn-ea"/>
                <a:sym typeface="+mn-lt"/>
              </a:rPr>
              <a:t>发展</a:t>
            </a:r>
            <a:endParaRPr lang="zh-CN" altLang="en-US" sz="2800" b="1" dirty="0" smtClean="0">
              <a:solidFill>
                <a:srgbClr val="C00000"/>
              </a:solidFill>
              <a:cs typeface="+mn-ea"/>
              <a:sym typeface="+mn-lt"/>
            </a:endParaRPr>
          </a:p>
        </p:txBody>
      </p:sp>
    </p:spTree>
  </p:cSld>
  <p:clrMapOvr>
    <a:masterClrMapping/>
  </p:clrMapOvr>
  <p:transition advTm="471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randombar(horizontal)">
                                      <p:cBhvr>
                                        <p:cTn id="21" dur="500"/>
                                        <p:tgtEl>
                                          <p:spTgt spid="2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7" grpId="0" bldLvl="0" animBg="1"/>
      <p:bldP spid="27"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 name="文本框 2"/>
          <p:cNvSpPr txBox="1"/>
          <p:nvPr/>
        </p:nvSpPr>
        <p:spPr>
          <a:xfrm>
            <a:off x="720090" y="647065"/>
            <a:ext cx="9704705" cy="1568450"/>
          </a:xfrm>
          <a:prstGeom prst="rect">
            <a:avLst/>
          </a:prstGeom>
          <a:noFill/>
        </p:spPr>
        <p:txBody>
          <a:bodyPr wrap="square" rtlCol="0">
            <a:spAutoFit/>
          </a:bodyPr>
          <a:p>
            <a:r>
              <a:rPr lang="en-US" altLang="zh-CN" sz="2400"/>
              <a:t>     </a:t>
            </a:r>
            <a:r>
              <a:rPr sz="2400"/>
              <a:t>随着全球化的深入和科技进步的加速，国际竞争在科技领域的竞争愈发激烈。各国都在竞相投入大量资源发展科技，争取在关键技术上取得突破。在这样的背景下，如果一个国家不能实现科技自立自强，就可能在竞争中落后，甚至被其他国家超越。</a:t>
            </a:r>
            <a:endParaRPr sz="2400"/>
          </a:p>
        </p:txBody>
      </p:sp>
      <p:sp>
        <p:nvSpPr>
          <p:cNvPr id="20"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国际竞争压力</a:t>
            </a:r>
            <a:r>
              <a:rPr lang="zh-CN" altLang="en-US" sz="2400" b="1" dirty="0">
                <a:solidFill>
                  <a:srgbClr val="C00000"/>
                </a:solidFill>
                <a:cs typeface="+mn-ea"/>
                <a:sym typeface="+mn-lt"/>
              </a:rPr>
              <a:t>加剧</a:t>
            </a:r>
            <a:endParaRPr lang="zh-CN" altLang="en-US" sz="2400" b="1" dirty="0">
              <a:solidFill>
                <a:srgbClr val="C00000"/>
              </a:solidFill>
              <a:cs typeface="+mn-ea"/>
              <a:sym typeface="+mn-lt"/>
            </a:endParaRPr>
          </a:p>
        </p:txBody>
      </p:sp>
      <p:pic>
        <p:nvPicPr>
          <p:cNvPr id="100" name="图片 99"/>
          <p:cNvPicPr/>
          <p:nvPr/>
        </p:nvPicPr>
        <p:blipFill>
          <a:blip r:embed="rId3"/>
          <a:stretch>
            <a:fillRect/>
          </a:stretch>
        </p:blipFill>
        <p:spPr>
          <a:xfrm>
            <a:off x="2078355" y="2302510"/>
            <a:ext cx="7643495" cy="3742055"/>
          </a:xfrm>
          <a:prstGeom prst="rect">
            <a:avLst/>
          </a:prstGeom>
          <a:noFill/>
          <a:ln w="9525">
            <a:noFill/>
          </a:ln>
        </p:spPr>
      </p:pic>
    </p:spTree>
  </p:cSld>
  <p:clrMapOvr>
    <a:masterClrMapping/>
  </p:clrMapOvr>
  <p:transition advTm="4634">
    <p:comb/>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 name="等腰三角形 2"/>
          <p:cNvSpPr/>
          <p:nvPr/>
        </p:nvSpPr>
        <p:spPr bwMode="auto">
          <a:xfrm rot="3036074">
            <a:off x="6131528" y="1722249"/>
            <a:ext cx="1789503" cy="2069740"/>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sp>
        <p:nvSpPr>
          <p:cNvPr id="2" name="TextBox 3"/>
          <p:cNvSpPr txBox="1"/>
          <p:nvPr/>
        </p:nvSpPr>
        <p:spPr>
          <a:xfrm>
            <a:off x="6424150" y="2527337"/>
            <a:ext cx="1083141" cy="621457"/>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charset="-122"/>
                <a:ea typeface="微软雅黑" panose="020B0503020204020204" charset="-122"/>
              </a:defRPr>
            </a:lvl1pPr>
          </a:lstStyle>
          <a:p>
            <a:pPr algn="ctr"/>
            <a:r>
              <a:rPr lang="zh-CN" altLang="en-US" sz="2135" dirty="0">
                <a:solidFill>
                  <a:schemeClr val="tx1">
                    <a:lumMod val="85000"/>
                    <a:lumOff val="15000"/>
                  </a:schemeClr>
                </a:solidFill>
                <a:latin typeface="+mn-lt"/>
                <a:ea typeface="+mn-ea"/>
                <a:cs typeface="+mn-ea"/>
                <a:sym typeface="+mn-lt"/>
              </a:rPr>
              <a:t>技术</a:t>
            </a:r>
            <a:r>
              <a:rPr lang="zh-CN" altLang="en-US" sz="2135" dirty="0">
                <a:solidFill>
                  <a:schemeClr val="tx1">
                    <a:lumMod val="85000"/>
                    <a:lumOff val="15000"/>
                  </a:schemeClr>
                </a:solidFill>
                <a:latin typeface="+mn-lt"/>
                <a:ea typeface="+mn-ea"/>
                <a:cs typeface="+mn-ea"/>
                <a:sym typeface="+mn-lt"/>
              </a:rPr>
              <a:t>竞争</a:t>
            </a:r>
            <a:endParaRPr lang="zh-CN" altLang="en-US" sz="2135" dirty="0">
              <a:solidFill>
                <a:schemeClr val="tx1">
                  <a:lumMod val="85000"/>
                  <a:lumOff val="15000"/>
                </a:schemeClr>
              </a:solidFill>
              <a:latin typeface="+mn-lt"/>
              <a:ea typeface="+mn-ea"/>
              <a:cs typeface="+mn-ea"/>
              <a:sym typeface="+mn-lt"/>
            </a:endParaRPr>
          </a:p>
        </p:txBody>
      </p:sp>
      <p:sp>
        <p:nvSpPr>
          <p:cNvPr id="6" name="等腰三角形 2"/>
          <p:cNvSpPr/>
          <p:nvPr/>
        </p:nvSpPr>
        <p:spPr bwMode="auto">
          <a:xfrm rot="8763501">
            <a:off x="4987279" y="2979144"/>
            <a:ext cx="1788803"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sp>
        <p:nvSpPr>
          <p:cNvPr id="7" name="TextBox 6"/>
          <p:cNvSpPr txBox="1"/>
          <p:nvPr/>
        </p:nvSpPr>
        <p:spPr>
          <a:xfrm>
            <a:off x="5237407" y="3695952"/>
            <a:ext cx="1083141" cy="621457"/>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charset="-122"/>
                <a:ea typeface="微软雅黑" panose="020B0503020204020204" charset="-122"/>
              </a:defRPr>
            </a:lvl1pPr>
          </a:lstStyle>
          <a:p>
            <a:pPr algn="ctr"/>
            <a:r>
              <a:rPr lang="zh-CN" altLang="en-US" sz="2135" dirty="0">
                <a:solidFill>
                  <a:schemeClr val="tx1">
                    <a:lumMod val="85000"/>
                    <a:lumOff val="15000"/>
                  </a:schemeClr>
                </a:solidFill>
                <a:latin typeface="+mn-lt"/>
                <a:ea typeface="+mn-ea"/>
                <a:cs typeface="+mn-ea"/>
                <a:sym typeface="+mn-lt"/>
              </a:rPr>
              <a:t>资源</a:t>
            </a:r>
            <a:r>
              <a:rPr lang="zh-CN" altLang="en-US" sz="2135" dirty="0">
                <a:solidFill>
                  <a:schemeClr val="tx1">
                    <a:lumMod val="85000"/>
                    <a:lumOff val="15000"/>
                  </a:schemeClr>
                </a:solidFill>
                <a:latin typeface="+mn-lt"/>
                <a:ea typeface="+mn-ea"/>
                <a:cs typeface="+mn-ea"/>
                <a:sym typeface="+mn-lt"/>
              </a:rPr>
              <a:t>竞争</a:t>
            </a:r>
            <a:endParaRPr lang="zh-CN" altLang="en-US" sz="2135" dirty="0">
              <a:solidFill>
                <a:schemeClr val="tx1">
                  <a:lumMod val="85000"/>
                  <a:lumOff val="15000"/>
                </a:schemeClr>
              </a:solidFill>
              <a:latin typeface="+mn-lt"/>
              <a:ea typeface="+mn-ea"/>
              <a:cs typeface="+mn-ea"/>
              <a:sym typeface="+mn-lt"/>
            </a:endParaRPr>
          </a:p>
        </p:txBody>
      </p:sp>
      <p:sp>
        <p:nvSpPr>
          <p:cNvPr id="9" name="等腰三角形 2"/>
          <p:cNvSpPr/>
          <p:nvPr/>
        </p:nvSpPr>
        <p:spPr bwMode="auto">
          <a:xfrm rot="16474575">
            <a:off x="4462370" y="1294436"/>
            <a:ext cx="1789503" cy="2069740"/>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sp>
        <p:nvSpPr>
          <p:cNvPr id="10" name="TextBox 8"/>
          <p:cNvSpPr txBox="1"/>
          <p:nvPr/>
        </p:nvSpPr>
        <p:spPr>
          <a:xfrm>
            <a:off x="4964220" y="1981237"/>
            <a:ext cx="1083141" cy="621457"/>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charset="-122"/>
                <a:ea typeface="微软雅黑" panose="020B0503020204020204" charset="-122"/>
              </a:defRPr>
            </a:lvl1pPr>
          </a:lstStyle>
          <a:p>
            <a:pPr algn="ctr"/>
            <a:r>
              <a:rPr lang="zh-CN" altLang="en-US" sz="2135" dirty="0">
                <a:solidFill>
                  <a:schemeClr val="tx1">
                    <a:lumMod val="85000"/>
                    <a:lumOff val="15000"/>
                  </a:schemeClr>
                </a:solidFill>
                <a:latin typeface="+mn-lt"/>
                <a:ea typeface="+mn-ea"/>
                <a:cs typeface="+mn-ea"/>
                <a:sym typeface="+mn-lt"/>
              </a:rPr>
              <a:t>市场份额</a:t>
            </a:r>
            <a:r>
              <a:rPr lang="zh-CN" altLang="en-US" sz="2135" dirty="0">
                <a:solidFill>
                  <a:schemeClr val="tx1">
                    <a:lumMod val="85000"/>
                    <a:lumOff val="15000"/>
                  </a:schemeClr>
                </a:solidFill>
                <a:latin typeface="+mn-lt"/>
                <a:ea typeface="+mn-ea"/>
                <a:cs typeface="+mn-ea"/>
                <a:sym typeface="+mn-lt"/>
              </a:rPr>
              <a:t>竞争</a:t>
            </a:r>
            <a:endParaRPr lang="zh-CN" altLang="en-US" sz="2135" dirty="0">
              <a:solidFill>
                <a:schemeClr val="tx1">
                  <a:lumMod val="85000"/>
                  <a:lumOff val="15000"/>
                </a:schemeClr>
              </a:solidFill>
              <a:latin typeface="+mn-lt"/>
              <a:ea typeface="+mn-ea"/>
              <a:cs typeface="+mn-ea"/>
              <a:sym typeface="+mn-lt"/>
            </a:endParaRPr>
          </a:p>
        </p:txBody>
      </p:sp>
      <p:sp>
        <p:nvSpPr>
          <p:cNvPr id="11" name="TextBox 9"/>
          <p:cNvSpPr txBox="1"/>
          <p:nvPr/>
        </p:nvSpPr>
        <p:spPr>
          <a:xfrm>
            <a:off x="1488088" y="1195569"/>
            <a:ext cx="1750060" cy="377190"/>
          </a:xfrm>
          <a:prstGeom prst="rect">
            <a:avLst/>
          </a:prstGeom>
          <a:noFill/>
        </p:spPr>
        <p:txBody>
          <a:bodyPr wrap="none" lIns="91416" tIns="45708" rIns="91416" bIns="45708" rtlCol="0">
            <a:spAutoFit/>
          </a:bodyPr>
          <a:lstStyle/>
          <a:p>
            <a:r>
              <a:rPr lang="en-US" altLang="zh-CN" sz="1865" b="1" dirty="0" smtClean="0">
                <a:solidFill>
                  <a:schemeClr val="accent1"/>
                </a:solidFill>
                <a:cs typeface="+mn-ea"/>
                <a:sym typeface="+mn-lt"/>
              </a:rPr>
              <a:t>■</a:t>
            </a:r>
            <a:r>
              <a:rPr lang="zh-CN" altLang="en-US" sz="1865" b="1" dirty="0" smtClean="0">
                <a:solidFill>
                  <a:schemeClr val="accent1"/>
                </a:solidFill>
                <a:cs typeface="+mn-ea"/>
                <a:sym typeface="+mn-lt"/>
              </a:rPr>
              <a:t>市场份额</a:t>
            </a:r>
            <a:r>
              <a:rPr lang="zh-CN" altLang="en-US" sz="1865" b="1" dirty="0" smtClean="0">
                <a:solidFill>
                  <a:schemeClr val="accent1"/>
                </a:solidFill>
                <a:cs typeface="+mn-ea"/>
                <a:sym typeface="+mn-lt"/>
              </a:rPr>
              <a:t>竞争</a:t>
            </a:r>
            <a:endParaRPr lang="zh-CN" altLang="en-US" sz="1865" b="1" dirty="0" smtClean="0">
              <a:solidFill>
                <a:schemeClr val="accent1"/>
              </a:solidFill>
              <a:cs typeface="+mn-ea"/>
              <a:sym typeface="+mn-lt"/>
            </a:endParaRPr>
          </a:p>
        </p:txBody>
      </p:sp>
      <p:sp>
        <p:nvSpPr>
          <p:cNvPr id="12" name="TextBox 10"/>
          <p:cNvSpPr txBox="1"/>
          <p:nvPr/>
        </p:nvSpPr>
        <p:spPr>
          <a:xfrm>
            <a:off x="1488088" y="1551834"/>
            <a:ext cx="2766101" cy="808990"/>
          </a:xfrm>
          <a:prstGeom prst="rect">
            <a:avLst/>
          </a:prstGeom>
          <a:noFill/>
        </p:spPr>
        <p:txBody>
          <a:bodyPr wrap="square" lIns="91416" tIns="45708" rIns="91416" bIns="45708" rtlCol="0">
            <a:spAutoFit/>
          </a:bodyPr>
          <a:lstStyle/>
          <a:p>
            <a:pPr>
              <a:lnSpc>
                <a:spcPct val="130000"/>
              </a:lnSpc>
            </a:pPr>
            <a:r>
              <a:rPr lang="zh-CN" altLang="en-US" sz="1200" dirty="0">
                <a:solidFill>
                  <a:schemeClr val="tx1">
                    <a:lumMod val="85000"/>
                    <a:lumOff val="15000"/>
                  </a:schemeClr>
                </a:solidFill>
                <a:cs typeface="+mn-ea"/>
                <a:sym typeface="+mn-lt"/>
              </a:rPr>
              <a:t>随着全球化的推进，企业不再局限于本国市场，而是纷纷进入国际市场，争夺全球市场份额。</a:t>
            </a:r>
            <a:endParaRPr lang="zh-CN" altLang="en-US" sz="1200" dirty="0">
              <a:solidFill>
                <a:schemeClr val="tx1">
                  <a:lumMod val="85000"/>
                  <a:lumOff val="15000"/>
                </a:schemeClr>
              </a:solidFill>
              <a:cs typeface="+mn-ea"/>
              <a:sym typeface="+mn-lt"/>
            </a:endParaRPr>
          </a:p>
        </p:txBody>
      </p:sp>
      <p:sp>
        <p:nvSpPr>
          <p:cNvPr id="13" name="TextBox 11"/>
          <p:cNvSpPr txBox="1"/>
          <p:nvPr/>
        </p:nvSpPr>
        <p:spPr>
          <a:xfrm>
            <a:off x="8204234" y="879760"/>
            <a:ext cx="1275080" cy="377190"/>
          </a:xfrm>
          <a:prstGeom prst="rect">
            <a:avLst/>
          </a:prstGeom>
          <a:noFill/>
        </p:spPr>
        <p:txBody>
          <a:bodyPr wrap="none" lIns="91416" tIns="45708" rIns="91416" bIns="45708" rtlCol="0">
            <a:spAutoFit/>
          </a:bodyPr>
          <a:lstStyle/>
          <a:p>
            <a:r>
              <a:rPr lang="en-US" altLang="zh-CN" sz="1865" b="1" dirty="0" smtClean="0">
                <a:solidFill>
                  <a:schemeClr val="accent1"/>
                </a:solidFill>
                <a:cs typeface="+mn-ea"/>
                <a:sym typeface="+mn-lt"/>
              </a:rPr>
              <a:t>■</a:t>
            </a:r>
            <a:r>
              <a:rPr lang="zh-CN" altLang="en-US" sz="1865" b="1" dirty="0" smtClean="0">
                <a:solidFill>
                  <a:schemeClr val="accent1"/>
                </a:solidFill>
                <a:cs typeface="+mn-ea"/>
                <a:sym typeface="+mn-lt"/>
              </a:rPr>
              <a:t>技术</a:t>
            </a:r>
            <a:r>
              <a:rPr lang="zh-CN" altLang="en-US" sz="1865" b="1" dirty="0" smtClean="0">
                <a:solidFill>
                  <a:schemeClr val="accent1"/>
                </a:solidFill>
                <a:cs typeface="+mn-ea"/>
                <a:sym typeface="+mn-lt"/>
              </a:rPr>
              <a:t>竞争</a:t>
            </a:r>
            <a:endParaRPr lang="zh-CN" altLang="en-US" sz="1865" b="1" dirty="0" smtClean="0">
              <a:solidFill>
                <a:schemeClr val="accent1"/>
              </a:solidFill>
              <a:cs typeface="+mn-ea"/>
              <a:sym typeface="+mn-lt"/>
            </a:endParaRPr>
          </a:p>
        </p:txBody>
      </p:sp>
      <p:sp>
        <p:nvSpPr>
          <p:cNvPr id="14" name="TextBox 12"/>
          <p:cNvSpPr txBox="1"/>
          <p:nvPr/>
        </p:nvSpPr>
        <p:spPr>
          <a:xfrm>
            <a:off x="8204235" y="2831760"/>
            <a:ext cx="2766101" cy="1049020"/>
          </a:xfrm>
          <a:prstGeom prst="rect">
            <a:avLst/>
          </a:prstGeom>
          <a:noFill/>
        </p:spPr>
        <p:txBody>
          <a:bodyPr wrap="square" lIns="91416" tIns="45708" rIns="91416" bIns="45708" rtlCol="0">
            <a:spAutoFit/>
          </a:bodyPr>
          <a:lstStyle/>
          <a:p>
            <a:pPr>
              <a:lnSpc>
                <a:spcPct val="130000"/>
              </a:lnSpc>
            </a:pPr>
            <a:r>
              <a:rPr lang="en-US" altLang="zh-CN" sz="1200" dirty="0">
                <a:solidFill>
                  <a:schemeClr val="tx1">
                    <a:lumMod val="85000"/>
                    <a:lumOff val="15000"/>
                  </a:schemeClr>
                </a:solidFill>
                <a:cs typeface="+mn-ea"/>
                <a:sym typeface="+mn-lt"/>
              </a:rPr>
              <a:t>     </a:t>
            </a:r>
            <a:r>
              <a:rPr lang="zh-CN" altLang="en-US" sz="1200" dirty="0">
                <a:solidFill>
                  <a:schemeClr val="tx1">
                    <a:lumMod val="85000"/>
                    <a:lumOff val="15000"/>
                  </a:schemeClr>
                </a:solidFill>
                <a:cs typeface="+mn-ea"/>
                <a:sym typeface="+mn-lt"/>
              </a:rPr>
              <a:t>技术创新是推动经济发展和竞争力的重要因素。在国际市场上，技术领先的</a:t>
            </a:r>
            <a:r>
              <a:rPr lang="zh-CN" altLang="en-US" sz="1200" dirty="0">
                <a:solidFill>
                  <a:schemeClr val="tx1">
                    <a:lumMod val="85000"/>
                    <a:lumOff val="15000"/>
                  </a:schemeClr>
                </a:solidFill>
                <a:cs typeface="+mn-ea"/>
                <a:sym typeface="+mn-lt"/>
              </a:rPr>
              <a:t>一方往往能够占据优势地位，获得更大的市场份额和利润。</a:t>
            </a:r>
            <a:endParaRPr lang="zh-CN" altLang="en-US" sz="1200" dirty="0">
              <a:solidFill>
                <a:schemeClr val="tx1">
                  <a:lumMod val="85000"/>
                  <a:lumOff val="15000"/>
                </a:schemeClr>
              </a:solidFill>
              <a:cs typeface="+mn-ea"/>
              <a:sym typeface="+mn-lt"/>
            </a:endParaRPr>
          </a:p>
        </p:txBody>
      </p:sp>
      <p:sp>
        <p:nvSpPr>
          <p:cNvPr id="15" name="TextBox 13"/>
          <p:cNvSpPr txBox="1"/>
          <p:nvPr/>
        </p:nvSpPr>
        <p:spPr>
          <a:xfrm>
            <a:off x="2671614" y="4873008"/>
            <a:ext cx="1275080" cy="377190"/>
          </a:xfrm>
          <a:prstGeom prst="rect">
            <a:avLst/>
          </a:prstGeom>
          <a:noFill/>
        </p:spPr>
        <p:txBody>
          <a:bodyPr wrap="none" lIns="91416" tIns="45708" rIns="91416" bIns="45708" rtlCol="0">
            <a:spAutoFit/>
          </a:bodyPr>
          <a:lstStyle/>
          <a:p>
            <a:r>
              <a:rPr lang="en-US" altLang="zh-CN" sz="1865" b="1" dirty="0" smtClean="0">
                <a:solidFill>
                  <a:schemeClr val="accent1"/>
                </a:solidFill>
                <a:cs typeface="+mn-ea"/>
                <a:sym typeface="+mn-lt"/>
              </a:rPr>
              <a:t>■</a:t>
            </a:r>
            <a:r>
              <a:rPr lang="zh-CN" altLang="en-US" sz="1865" b="1" dirty="0" smtClean="0">
                <a:solidFill>
                  <a:schemeClr val="accent1"/>
                </a:solidFill>
                <a:cs typeface="+mn-ea"/>
                <a:sym typeface="+mn-lt"/>
              </a:rPr>
              <a:t>资源竞争</a:t>
            </a:r>
            <a:endParaRPr lang="zh-CN" altLang="en-US" sz="1865" b="1" dirty="0" smtClean="0">
              <a:solidFill>
                <a:schemeClr val="accent1"/>
              </a:solidFill>
              <a:cs typeface="+mn-ea"/>
              <a:sym typeface="+mn-lt"/>
            </a:endParaRPr>
          </a:p>
        </p:txBody>
      </p:sp>
      <p:sp>
        <p:nvSpPr>
          <p:cNvPr id="16" name="TextBox 14"/>
          <p:cNvSpPr txBox="1"/>
          <p:nvPr/>
        </p:nvSpPr>
        <p:spPr>
          <a:xfrm>
            <a:off x="2671614" y="5229272"/>
            <a:ext cx="4427815" cy="808990"/>
          </a:xfrm>
          <a:prstGeom prst="rect">
            <a:avLst/>
          </a:prstGeom>
          <a:noFill/>
        </p:spPr>
        <p:txBody>
          <a:bodyPr wrap="square" lIns="91416" tIns="45708" rIns="91416" bIns="45708" rtlCol="0">
            <a:spAutoFit/>
          </a:bodyPr>
          <a:lstStyle/>
          <a:p>
            <a:pPr>
              <a:lnSpc>
                <a:spcPct val="130000"/>
              </a:lnSpc>
            </a:pPr>
            <a:r>
              <a:rPr lang="zh-CN" altLang="en-US" sz="1200" dirty="0">
                <a:solidFill>
                  <a:schemeClr val="tx1">
                    <a:lumMod val="85000"/>
                    <a:lumOff val="15000"/>
                  </a:schemeClr>
                </a:solidFill>
                <a:cs typeface="+mn-ea"/>
                <a:sym typeface="+mn-lt"/>
              </a:rPr>
              <a:t>资源是经济发展的基础，包括自然资源、人力资源、资本资源等。在国际市场上，资源的争夺也异常激烈。</a:t>
            </a:r>
            <a:r>
              <a:rPr lang="zh-CN" altLang="en-US" sz="1200" dirty="0">
                <a:solidFill>
                  <a:schemeClr val="tx1">
                    <a:lumMod val="85000"/>
                    <a:lumOff val="15000"/>
                  </a:schemeClr>
                </a:solidFill>
                <a:cs typeface="+mn-ea"/>
                <a:sym typeface="+mn-lt"/>
              </a:rPr>
              <a:t>同时，资源的可持续利用也成为了国际竞争的重要内容。</a:t>
            </a:r>
            <a:endParaRPr lang="zh-CN" altLang="en-US" sz="1200" dirty="0">
              <a:solidFill>
                <a:schemeClr val="tx1">
                  <a:lumMod val="85000"/>
                  <a:lumOff val="15000"/>
                </a:schemeClr>
              </a:solidFill>
              <a:cs typeface="+mn-ea"/>
              <a:sym typeface="+mn-lt"/>
            </a:endParaRPr>
          </a:p>
        </p:txBody>
      </p:sp>
      <p:sp>
        <p:nvSpPr>
          <p:cNvPr id="17" name="矩形 16"/>
          <p:cNvSpPr/>
          <p:nvPr/>
        </p:nvSpPr>
        <p:spPr bwMode="auto">
          <a:xfrm>
            <a:off x="8311943" y="1301905"/>
            <a:ext cx="2460481" cy="1504893"/>
          </a:xfrm>
          <a:prstGeom prst="rect">
            <a:avLst/>
          </a:prstGeom>
          <a:blipFill rotWithShape="1">
            <a:blip r:embed="rId3" cstate="screen"/>
            <a:stretch>
              <a:fillRect/>
            </a:stretch>
          </a:blip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defTabSz="685165"/>
            <a:endParaRPr lang="zh-CN" altLang="en-US" sz="1465">
              <a:cs typeface="+mn-ea"/>
              <a:sym typeface="+mn-lt"/>
            </a:endParaRPr>
          </a:p>
        </p:txBody>
      </p:sp>
      <p:sp>
        <p:nvSpPr>
          <p:cNvPr id="18" name="矩形 17"/>
          <p:cNvSpPr/>
          <p:nvPr/>
        </p:nvSpPr>
        <p:spPr bwMode="auto">
          <a:xfrm>
            <a:off x="1601298" y="2819760"/>
            <a:ext cx="2460481" cy="1497649"/>
          </a:xfrm>
          <a:prstGeom prst="rect">
            <a:avLst/>
          </a:prstGeom>
          <a:blipFill rotWithShape="1">
            <a:blip r:embed="rId4" cstate="screen"/>
            <a:stretch>
              <a:fillRect/>
            </a:stretch>
          </a:blip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defTabSz="685165"/>
            <a:endParaRPr lang="zh-CN" altLang="en-US" sz="1465">
              <a:cs typeface="+mn-ea"/>
              <a:sym typeface="+mn-lt"/>
            </a:endParaRPr>
          </a:p>
        </p:txBody>
      </p:sp>
      <p:sp>
        <p:nvSpPr>
          <p:cNvPr id="19" name="矩形 18"/>
          <p:cNvSpPr/>
          <p:nvPr/>
        </p:nvSpPr>
        <p:spPr bwMode="auto">
          <a:xfrm>
            <a:off x="7201500" y="4867598"/>
            <a:ext cx="2505461" cy="1267575"/>
          </a:xfrm>
          <a:prstGeom prst="rect">
            <a:avLst/>
          </a:prstGeom>
          <a:blipFill rotWithShape="1">
            <a:blip r:embed="rId5" cstate="screen"/>
            <a:stretch>
              <a:fillRect/>
            </a:stretch>
          </a:blip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defTabSz="685165"/>
            <a:endParaRPr lang="zh-CN" altLang="en-US" sz="1465">
              <a:cs typeface="+mn-ea"/>
              <a:sym typeface="+mn-lt"/>
            </a:endParaRPr>
          </a:p>
        </p:txBody>
      </p:sp>
      <p:sp>
        <p:nvSpPr>
          <p:cNvPr id="20"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国际竞争压力</a:t>
            </a:r>
            <a:r>
              <a:rPr lang="zh-CN" altLang="en-US" sz="2400" b="1" dirty="0">
                <a:solidFill>
                  <a:srgbClr val="C00000"/>
                </a:solidFill>
                <a:cs typeface="+mn-ea"/>
                <a:sym typeface="+mn-lt"/>
              </a:rPr>
              <a:t>加剧</a:t>
            </a:r>
            <a:endParaRPr lang="zh-CN" altLang="en-US" sz="2400" b="1" dirty="0">
              <a:solidFill>
                <a:srgbClr val="C00000"/>
              </a:solidFill>
              <a:cs typeface="+mn-ea"/>
              <a:sym typeface="+mn-lt"/>
            </a:endParaRPr>
          </a:p>
        </p:txBody>
      </p:sp>
    </p:spTree>
  </p:cSld>
  <p:clrMapOvr>
    <a:masterClrMapping/>
  </p:clrMapOvr>
  <p:transition advTm="749">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 name="文本框 2"/>
          <p:cNvSpPr txBox="1"/>
          <p:nvPr/>
        </p:nvSpPr>
        <p:spPr>
          <a:xfrm>
            <a:off x="720090" y="703580"/>
            <a:ext cx="9704705" cy="1568450"/>
          </a:xfrm>
          <a:prstGeom prst="rect">
            <a:avLst/>
          </a:prstGeom>
          <a:noFill/>
        </p:spPr>
        <p:txBody>
          <a:bodyPr wrap="square" rtlCol="0">
            <a:spAutoFit/>
          </a:bodyPr>
          <a:p>
            <a:r>
              <a:rPr lang="en-US" altLang="zh-CN" sz="2400"/>
              <a:t>     </a:t>
            </a:r>
            <a:r>
              <a:rPr sz="2400"/>
              <a:t>在全球产业链和供应链日益紧密的背景下，任何一个环节的断裂都可能对整个产业造成巨大影响。因此，一个国家要实现产业链供应链的自主可控，就必须加强科技创新，提高自主创新能力，确保关键技术和零部件的自主供应。</a:t>
            </a:r>
            <a:endParaRPr sz="2400"/>
          </a:p>
        </p:txBody>
      </p:sp>
      <p:sp>
        <p:nvSpPr>
          <p:cNvPr id="20"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产业</a:t>
            </a:r>
            <a:r>
              <a:rPr lang="zh-CN" altLang="en-US" sz="2400" b="1" dirty="0">
                <a:solidFill>
                  <a:srgbClr val="C00000"/>
                </a:solidFill>
                <a:cs typeface="+mn-ea"/>
                <a:sym typeface="+mn-lt"/>
              </a:rPr>
              <a:t>链链供应</a:t>
            </a:r>
            <a:r>
              <a:rPr lang="zh-CN" altLang="en-US" sz="2400" b="1" dirty="0">
                <a:solidFill>
                  <a:srgbClr val="C00000"/>
                </a:solidFill>
                <a:cs typeface="+mn-ea"/>
                <a:sym typeface="+mn-lt"/>
              </a:rPr>
              <a:t>安全</a:t>
            </a:r>
            <a:endParaRPr lang="zh-CN" altLang="en-US" sz="2400" b="1" dirty="0">
              <a:solidFill>
                <a:srgbClr val="C00000"/>
              </a:solidFill>
              <a:cs typeface="+mn-ea"/>
              <a:sym typeface="+mn-lt"/>
            </a:endParaRPr>
          </a:p>
        </p:txBody>
      </p:sp>
      <p:pic>
        <p:nvPicPr>
          <p:cNvPr id="102" name="图片 101"/>
          <p:cNvPicPr/>
          <p:nvPr/>
        </p:nvPicPr>
        <p:blipFill>
          <a:blip r:embed="rId3"/>
          <a:stretch>
            <a:fillRect/>
          </a:stretch>
        </p:blipFill>
        <p:spPr>
          <a:xfrm>
            <a:off x="2016760" y="2387600"/>
            <a:ext cx="7772400" cy="3807460"/>
          </a:xfrm>
          <a:prstGeom prst="rect">
            <a:avLst/>
          </a:prstGeom>
          <a:noFill/>
          <a:ln w="9525">
            <a:noFill/>
          </a:ln>
        </p:spPr>
      </p:pic>
    </p:spTree>
  </p:cSld>
  <p:clrMapOvr>
    <a:masterClrMapping/>
  </p:clrMapOvr>
  <p:transition advTm="4634">
    <p:comb/>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grpSp>
        <p:nvGrpSpPr>
          <p:cNvPr id="26" name="组合 25"/>
          <p:cNvGrpSpPr/>
          <p:nvPr>
            <p:custDataLst>
              <p:tags r:id="rId3"/>
            </p:custDataLst>
          </p:nvPr>
        </p:nvGrpSpPr>
        <p:grpSpPr>
          <a:xfrm>
            <a:off x="2775908" y="1538821"/>
            <a:ext cx="2014780" cy="2012493"/>
            <a:chOff x="5305424" y="2638424"/>
            <a:chExt cx="1579563" cy="1577975"/>
          </a:xfrm>
          <a:solidFill>
            <a:srgbClr val="000000">
              <a:alpha val="60000"/>
            </a:srgbClr>
          </a:solidFill>
        </p:grpSpPr>
        <p:sp>
          <p:nvSpPr>
            <p:cNvPr id="27" name="Freeform 6"/>
            <p:cNvSpPr>
              <a:spLocks noEditPoints="1"/>
            </p:cNvSpPr>
            <p:nvPr>
              <p:custDataLst>
                <p:tags r:id="rId4"/>
              </p:custDataLst>
            </p:nvPr>
          </p:nvSpPr>
          <p:spPr bwMode="auto">
            <a:xfrm>
              <a:off x="5305424"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sp>
          <p:nvSpPr>
            <p:cNvPr id="28" name="Freeform 7"/>
            <p:cNvSpPr>
              <a:spLocks noEditPoints="1"/>
            </p:cNvSpPr>
            <p:nvPr>
              <p:custDataLst>
                <p:tags r:id="rId5"/>
              </p:custDataLst>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grpSp>
      <p:grpSp>
        <p:nvGrpSpPr>
          <p:cNvPr id="29" name="组合 28"/>
          <p:cNvGrpSpPr/>
          <p:nvPr>
            <p:custDataLst>
              <p:tags r:id="rId6"/>
            </p:custDataLst>
          </p:nvPr>
        </p:nvGrpSpPr>
        <p:grpSpPr>
          <a:xfrm>
            <a:off x="3998128" y="2759080"/>
            <a:ext cx="2529105" cy="2524727"/>
            <a:chOff x="5102225" y="2441575"/>
            <a:chExt cx="1982788" cy="1979613"/>
          </a:xfrm>
          <a:solidFill>
            <a:srgbClr val="000000">
              <a:alpha val="60000"/>
            </a:srgbClr>
          </a:solidFill>
          <a:effectLst/>
        </p:grpSpPr>
        <p:sp>
          <p:nvSpPr>
            <p:cNvPr id="30" name="Freeform 12"/>
            <p:cNvSpPr>
              <a:spLocks noEditPoints="1"/>
            </p:cNvSpPr>
            <p:nvPr>
              <p:custDataLst>
                <p:tags r:id="rId7"/>
              </p:custDataLst>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sp>
          <p:nvSpPr>
            <p:cNvPr id="31" name="Freeform 13"/>
            <p:cNvSpPr>
              <a:spLocks noEditPoints="1"/>
            </p:cNvSpPr>
            <p:nvPr>
              <p:custDataLst>
                <p:tags r:id="rId8"/>
              </p:custDataLst>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grpSp>
      <p:grpSp>
        <p:nvGrpSpPr>
          <p:cNvPr id="32" name="组合 31"/>
          <p:cNvGrpSpPr/>
          <p:nvPr>
            <p:custDataLst>
              <p:tags r:id="rId9"/>
            </p:custDataLst>
          </p:nvPr>
        </p:nvGrpSpPr>
        <p:grpSpPr>
          <a:xfrm>
            <a:off x="6156678" y="2284302"/>
            <a:ext cx="1658397" cy="1682476"/>
            <a:chOff x="5803900" y="2852738"/>
            <a:chExt cx="1300163" cy="1319212"/>
          </a:xfrm>
          <a:solidFill>
            <a:srgbClr val="000000">
              <a:alpha val="60000"/>
            </a:srgbClr>
          </a:solidFill>
          <a:effectLst/>
        </p:grpSpPr>
        <p:sp>
          <p:nvSpPr>
            <p:cNvPr id="33" name="Freeform 18"/>
            <p:cNvSpPr>
              <a:spLocks noEditPoints="1"/>
            </p:cNvSpPr>
            <p:nvPr>
              <p:custDataLst>
                <p:tags r:id="rId10"/>
              </p:custDataLst>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sp>
          <p:nvSpPr>
            <p:cNvPr id="34" name="Freeform 19"/>
            <p:cNvSpPr>
              <a:spLocks noEditPoints="1"/>
            </p:cNvSpPr>
            <p:nvPr>
              <p:custDataLst>
                <p:tags r:id="rId11"/>
              </p:custDataLst>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grpSp>
      <p:grpSp>
        <p:nvGrpSpPr>
          <p:cNvPr id="35" name="组合 34"/>
          <p:cNvGrpSpPr/>
          <p:nvPr>
            <p:custDataLst>
              <p:tags r:id="rId12"/>
            </p:custDataLst>
          </p:nvPr>
        </p:nvGrpSpPr>
        <p:grpSpPr>
          <a:xfrm>
            <a:off x="7584264" y="2592046"/>
            <a:ext cx="2014780" cy="2012493"/>
            <a:chOff x="5305425" y="2638425"/>
            <a:chExt cx="1579563" cy="1577975"/>
          </a:xfrm>
          <a:solidFill>
            <a:srgbClr val="000000">
              <a:alpha val="60000"/>
            </a:srgbClr>
          </a:solidFill>
          <a:effectLst/>
        </p:grpSpPr>
        <p:sp>
          <p:nvSpPr>
            <p:cNvPr id="36" name="Freeform 6"/>
            <p:cNvSpPr>
              <a:spLocks noEditPoints="1"/>
            </p:cNvSpPr>
            <p:nvPr>
              <p:custDataLst>
                <p:tags r:id="rId13"/>
              </p:custDataLst>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sp>
          <p:nvSpPr>
            <p:cNvPr id="37" name="Freeform 7"/>
            <p:cNvSpPr>
              <a:spLocks noEditPoints="1"/>
            </p:cNvSpPr>
            <p:nvPr>
              <p:custDataLst>
                <p:tags r:id="rId14"/>
              </p:custDataLst>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accent1">
                <a:alpha val="24000"/>
              </a:schemeClr>
            </a:solidFill>
            <a:ln w="12700" cmpd="sng">
              <a:solidFill>
                <a:schemeClr val="accent1"/>
              </a:solidFill>
              <a:miter lim="800000"/>
            </a:ln>
          </p:spPr>
          <p:txBody>
            <a:bodyPr anchor="ctr"/>
            <a:lstStyle/>
            <a:p>
              <a:endParaRPr lang="zh-CN" altLang="en-US" sz="2400">
                <a:cs typeface="+mn-ea"/>
                <a:sym typeface="+mn-lt"/>
              </a:endParaRPr>
            </a:p>
          </p:txBody>
        </p:sp>
      </p:grpSp>
      <p:sp>
        <p:nvSpPr>
          <p:cNvPr id="38" name="TextBox 37"/>
          <p:cNvSpPr txBox="1"/>
          <p:nvPr>
            <p:custDataLst>
              <p:tags r:id="rId15"/>
            </p:custDataLst>
          </p:nvPr>
        </p:nvSpPr>
        <p:spPr>
          <a:xfrm>
            <a:off x="531112" y="1115890"/>
            <a:ext cx="1519836" cy="2194560"/>
          </a:xfrm>
          <a:prstGeom prst="rect">
            <a:avLst/>
          </a:prstGeom>
          <a:noFill/>
        </p:spPr>
        <p:txBody>
          <a:bodyPr wrap="square" lIns="91440" tIns="45720" rIns="91440" bIns="45720" rtlCol="0" anchor="ctr">
            <a:spAutoFit/>
          </a:bodyPr>
          <a:lstStyle/>
          <a:p>
            <a:pPr lvl="0"/>
            <a:endParaRPr lang="en-US" altLang="zh-CN" sz="665" dirty="0">
              <a:solidFill>
                <a:schemeClr val="tx1">
                  <a:lumMod val="85000"/>
                  <a:lumOff val="15000"/>
                </a:schemeClr>
              </a:solidFill>
              <a:cs typeface="+mn-ea"/>
              <a:sym typeface="+mn-lt"/>
            </a:endParaRPr>
          </a:p>
          <a:p>
            <a:pPr lvl="0"/>
            <a:r>
              <a:rPr lang="en-US" altLang="zh-CN" sz="1300" dirty="0">
                <a:solidFill>
                  <a:schemeClr val="tx1">
                    <a:lumMod val="85000"/>
                    <a:lumOff val="15000"/>
                  </a:schemeClr>
                </a:solidFill>
                <a:cs typeface="+mn-ea"/>
                <a:sym typeface="+mn-lt"/>
              </a:rPr>
              <a:t>      </a:t>
            </a:r>
            <a:r>
              <a:rPr lang="zh-CN" altLang="en-US" sz="1300" dirty="0">
                <a:solidFill>
                  <a:schemeClr val="tx1">
                    <a:lumMod val="85000"/>
                    <a:lumOff val="15000"/>
                  </a:schemeClr>
                </a:solidFill>
                <a:cs typeface="+mn-ea"/>
                <a:sym typeface="+mn-lt"/>
              </a:rPr>
              <a:t>这主要包括粮食安全、能源安全和重要资源安全。这些方面的安全稳定是国民经济和社会运转的基本条件，与国家的稳定和发展息息相关。它们是产业链供应链安全稳定的基础。</a:t>
            </a:r>
            <a:endParaRPr lang="en-US" altLang="zh-CN" sz="1300" dirty="0">
              <a:solidFill>
                <a:schemeClr val="tx1">
                  <a:lumMod val="85000"/>
                  <a:lumOff val="15000"/>
                </a:schemeClr>
              </a:solidFill>
              <a:cs typeface="+mn-ea"/>
              <a:sym typeface="+mn-lt"/>
            </a:endParaRPr>
          </a:p>
        </p:txBody>
      </p:sp>
      <p:sp>
        <p:nvSpPr>
          <p:cNvPr id="39" name="矩形 38"/>
          <p:cNvSpPr/>
          <p:nvPr>
            <p:custDataLst>
              <p:tags r:id="rId16"/>
            </p:custDataLst>
          </p:nvPr>
        </p:nvSpPr>
        <p:spPr>
          <a:xfrm>
            <a:off x="2983748" y="1016605"/>
            <a:ext cx="1599103" cy="398780"/>
          </a:xfrm>
          <a:prstGeom prst="rect">
            <a:avLst/>
          </a:prstGeom>
        </p:spPr>
        <p:txBody>
          <a:bodyPr wrap="square" lIns="91440" tIns="45720" rIns="91440" bIns="45720">
            <a:spAutoFit/>
          </a:bodyPr>
          <a:lstStyle/>
          <a:p>
            <a:pPr algn="ctr"/>
            <a:r>
              <a:rPr lang="zh-CN" altLang="en-US" sz="2000" b="1" dirty="0">
                <a:solidFill>
                  <a:schemeClr val="accent1"/>
                </a:solidFill>
                <a:cs typeface="+mn-ea"/>
                <a:sym typeface="+mn-lt"/>
              </a:rPr>
              <a:t>基础支撑</a:t>
            </a:r>
            <a:endParaRPr lang="zh-CN" altLang="en-US" sz="2000" b="1" dirty="0">
              <a:solidFill>
                <a:schemeClr val="accent1"/>
              </a:solidFill>
              <a:cs typeface="+mn-ea"/>
              <a:sym typeface="+mn-lt"/>
            </a:endParaRPr>
          </a:p>
        </p:txBody>
      </p:sp>
      <p:sp>
        <p:nvSpPr>
          <p:cNvPr id="40" name="TextBox 39"/>
          <p:cNvSpPr txBox="1"/>
          <p:nvPr>
            <p:custDataLst>
              <p:tags r:id="rId17"/>
            </p:custDataLst>
          </p:nvPr>
        </p:nvSpPr>
        <p:spPr>
          <a:xfrm>
            <a:off x="1548188" y="3674560"/>
            <a:ext cx="1734980" cy="2394585"/>
          </a:xfrm>
          <a:prstGeom prst="rect">
            <a:avLst/>
          </a:prstGeom>
          <a:noFill/>
        </p:spPr>
        <p:txBody>
          <a:bodyPr wrap="square" lIns="91440" tIns="45720" rIns="91440" bIns="45720" rtlCol="0" anchor="ctr">
            <a:spAutoFit/>
          </a:bodyPr>
          <a:lstStyle/>
          <a:p>
            <a:pPr lvl="0"/>
            <a:endParaRPr lang="en-US" altLang="zh-CN" sz="665">
              <a:solidFill>
                <a:schemeClr val="tx1">
                  <a:lumMod val="85000"/>
                  <a:lumOff val="15000"/>
                </a:schemeClr>
              </a:solidFill>
              <a:cs typeface="+mn-ea"/>
              <a:sym typeface="+mn-lt"/>
            </a:endParaRPr>
          </a:p>
          <a:p>
            <a:r>
              <a:rPr lang="en-US" altLang="zh-CN" sz="1300">
                <a:solidFill>
                  <a:schemeClr val="tx1">
                    <a:lumMod val="85000"/>
                    <a:lumOff val="15000"/>
                  </a:schemeClr>
                </a:solidFill>
                <a:cs typeface="+mn-ea"/>
                <a:sym typeface="+mn-lt"/>
              </a:rPr>
              <a:t>      </a:t>
            </a:r>
            <a:r>
              <a:rPr lang="zh-CN" altLang="en-US" sz="1300">
                <a:solidFill>
                  <a:schemeClr val="tx1">
                    <a:lumMod val="85000"/>
                    <a:lumOff val="15000"/>
                  </a:schemeClr>
                </a:solidFill>
                <a:cs typeface="+mn-ea"/>
                <a:sym typeface="+mn-lt"/>
              </a:rPr>
              <a:t>这主要指关键核心技术及设备。关键核心技术控制着同行业的技术制高点，具有不可替代、不易掌握、难以超越的特点。而关键核心设备则是以关键核心技术生产、支撑的设备，它们在产业发展或产业链运转中具有核心作用。</a:t>
            </a:r>
            <a:endParaRPr lang="zh-CN" altLang="en-US" sz="1300">
              <a:solidFill>
                <a:schemeClr val="tx1">
                  <a:lumMod val="85000"/>
                  <a:lumOff val="15000"/>
                </a:schemeClr>
              </a:solidFill>
              <a:cs typeface="+mn-ea"/>
              <a:sym typeface="+mn-lt"/>
            </a:endParaRPr>
          </a:p>
        </p:txBody>
      </p:sp>
      <p:sp>
        <p:nvSpPr>
          <p:cNvPr id="41" name="矩形 40"/>
          <p:cNvSpPr/>
          <p:nvPr>
            <p:custDataLst>
              <p:tags r:id="rId18"/>
            </p:custDataLst>
          </p:nvPr>
        </p:nvSpPr>
        <p:spPr>
          <a:xfrm>
            <a:off x="4463131" y="5490493"/>
            <a:ext cx="1599103" cy="398780"/>
          </a:xfrm>
          <a:prstGeom prst="rect">
            <a:avLst/>
          </a:prstGeom>
        </p:spPr>
        <p:txBody>
          <a:bodyPr wrap="square" lIns="91440" tIns="45720" rIns="91440" bIns="45720">
            <a:spAutoFit/>
          </a:bodyPr>
          <a:lstStyle/>
          <a:p>
            <a:pPr algn="ctr"/>
            <a:r>
              <a:rPr lang="zh-CN" altLang="en-US" sz="2000" b="1" dirty="0">
                <a:solidFill>
                  <a:schemeClr val="accent1"/>
                </a:solidFill>
                <a:cs typeface="+mn-ea"/>
                <a:sym typeface="+mn-lt"/>
              </a:rPr>
              <a:t>核心要素</a:t>
            </a:r>
            <a:endParaRPr lang="zh-CN" altLang="en-US" sz="2000" b="1" dirty="0">
              <a:solidFill>
                <a:schemeClr val="accent1"/>
              </a:solidFill>
              <a:cs typeface="+mn-ea"/>
              <a:sym typeface="+mn-lt"/>
            </a:endParaRPr>
          </a:p>
        </p:txBody>
      </p:sp>
      <p:sp>
        <p:nvSpPr>
          <p:cNvPr id="42" name="TextBox 41"/>
          <p:cNvSpPr txBox="1"/>
          <p:nvPr>
            <p:custDataLst>
              <p:tags r:id="rId19"/>
            </p:custDataLst>
          </p:nvPr>
        </p:nvSpPr>
        <p:spPr>
          <a:xfrm>
            <a:off x="8474288" y="1053080"/>
            <a:ext cx="2152233" cy="1593850"/>
          </a:xfrm>
          <a:prstGeom prst="rect">
            <a:avLst/>
          </a:prstGeom>
          <a:noFill/>
        </p:spPr>
        <p:txBody>
          <a:bodyPr wrap="square" lIns="91440" tIns="45720" rIns="91440" bIns="45720" rtlCol="0" anchor="ctr">
            <a:spAutoFit/>
          </a:bodyPr>
          <a:lstStyle/>
          <a:p>
            <a:pPr lvl="0"/>
            <a:endParaRPr lang="en-US" altLang="zh-CN" sz="665" dirty="0">
              <a:solidFill>
                <a:schemeClr val="tx1">
                  <a:lumMod val="85000"/>
                  <a:lumOff val="15000"/>
                </a:schemeClr>
              </a:solidFill>
              <a:cs typeface="+mn-ea"/>
              <a:sym typeface="+mn-lt"/>
            </a:endParaRPr>
          </a:p>
          <a:p>
            <a:pPr lvl="0"/>
            <a:r>
              <a:rPr lang="zh-CN" altLang="en-US" sz="1300" dirty="0">
                <a:solidFill>
                  <a:schemeClr val="tx1">
                    <a:lumMod val="85000"/>
                    <a:lumOff val="15000"/>
                  </a:schemeClr>
                </a:solidFill>
                <a:cs typeface="+mn-ea"/>
                <a:sym typeface="+mn-lt"/>
              </a:rPr>
              <a:t>包括重要零部件和技术、大型装备和技术。这些要素在产业链供应链中起到关键的作用，一旦它们出现问题，可能导致整个产业链供应链的运转受到影响</a:t>
            </a:r>
            <a:endParaRPr lang="zh-CN" altLang="en-US" sz="1300" dirty="0">
              <a:solidFill>
                <a:schemeClr val="tx1">
                  <a:lumMod val="85000"/>
                  <a:lumOff val="15000"/>
                </a:schemeClr>
              </a:solidFill>
              <a:cs typeface="+mn-ea"/>
              <a:sym typeface="+mn-lt"/>
            </a:endParaRPr>
          </a:p>
        </p:txBody>
      </p:sp>
      <p:sp>
        <p:nvSpPr>
          <p:cNvPr id="43" name="矩形 42"/>
          <p:cNvSpPr/>
          <p:nvPr>
            <p:custDataLst>
              <p:tags r:id="rId20"/>
            </p:custDataLst>
          </p:nvPr>
        </p:nvSpPr>
        <p:spPr>
          <a:xfrm>
            <a:off x="6186324" y="1742745"/>
            <a:ext cx="1599103" cy="398780"/>
          </a:xfrm>
          <a:prstGeom prst="rect">
            <a:avLst/>
          </a:prstGeom>
        </p:spPr>
        <p:txBody>
          <a:bodyPr wrap="square" lIns="91440" tIns="45720" rIns="91440" bIns="45720">
            <a:spAutoFit/>
          </a:bodyPr>
          <a:lstStyle/>
          <a:p>
            <a:pPr algn="ctr"/>
            <a:r>
              <a:rPr lang="zh-CN" altLang="en-US" sz="2000" b="1" dirty="0">
                <a:solidFill>
                  <a:schemeClr val="accent1"/>
                </a:solidFill>
                <a:cs typeface="+mn-ea"/>
                <a:sym typeface="+mn-lt"/>
              </a:rPr>
              <a:t>重要条件</a:t>
            </a:r>
            <a:endParaRPr lang="zh-CN" altLang="en-US" sz="2000" b="1" dirty="0">
              <a:solidFill>
                <a:schemeClr val="accent1"/>
              </a:solidFill>
              <a:cs typeface="+mn-ea"/>
              <a:sym typeface="+mn-lt"/>
            </a:endParaRPr>
          </a:p>
        </p:txBody>
      </p:sp>
      <p:sp>
        <p:nvSpPr>
          <p:cNvPr id="44" name="TextBox 43"/>
          <p:cNvSpPr txBox="1"/>
          <p:nvPr>
            <p:custDataLst>
              <p:tags r:id="rId21"/>
            </p:custDataLst>
          </p:nvPr>
        </p:nvSpPr>
        <p:spPr>
          <a:xfrm>
            <a:off x="9932380" y="3966954"/>
            <a:ext cx="2020871" cy="1393825"/>
          </a:xfrm>
          <a:prstGeom prst="rect">
            <a:avLst/>
          </a:prstGeom>
          <a:noFill/>
        </p:spPr>
        <p:txBody>
          <a:bodyPr wrap="square" lIns="91440" tIns="45720" rIns="91440" bIns="45720" rtlCol="0" anchor="ctr">
            <a:spAutoFit/>
          </a:bodyPr>
          <a:lstStyle/>
          <a:p>
            <a:pPr lvl="0"/>
            <a:endParaRPr lang="en-US" altLang="zh-CN" sz="665">
              <a:solidFill>
                <a:schemeClr val="tx1">
                  <a:lumMod val="85000"/>
                  <a:lumOff val="15000"/>
                </a:schemeClr>
              </a:solidFill>
              <a:cs typeface="+mn-ea"/>
              <a:sym typeface="+mn-lt"/>
            </a:endParaRPr>
          </a:p>
          <a:p>
            <a:pPr lvl="0"/>
            <a:r>
              <a:rPr lang="zh-CN" altLang="en-US" sz="1300">
                <a:solidFill>
                  <a:schemeClr val="tx1">
                    <a:lumMod val="85000"/>
                    <a:lumOff val="15000"/>
                  </a:schemeClr>
                </a:solidFill>
                <a:cs typeface="+mn-ea"/>
                <a:sym typeface="+mn-lt"/>
              </a:rPr>
              <a:t>在全球化的背景下，产业链供应链面临着各种风险和挑战。因此，产业链供应链需要具备一定的抗风险韧性，以应对各种外部冲击和不确定性。</a:t>
            </a:r>
            <a:endParaRPr lang="zh-CN" altLang="en-US" sz="1300">
              <a:solidFill>
                <a:schemeClr val="tx1">
                  <a:lumMod val="85000"/>
                  <a:lumOff val="15000"/>
                </a:schemeClr>
              </a:solidFill>
              <a:cs typeface="+mn-ea"/>
              <a:sym typeface="+mn-lt"/>
            </a:endParaRPr>
          </a:p>
        </p:txBody>
      </p:sp>
      <p:sp>
        <p:nvSpPr>
          <p:cNvPr id="45" name="矩形 44"/>
          <p:cNvSpPr/>
          <p:nvPr>
            <p:custDataLst>
              <p:tags r:id="rId22"/>
            </p:custDataLst>
          </p:nvPr>
        </p:nvSpPr>
        <p:spPr>
          <a:xfrm>
            <a:off x="7792104" y="4733629"/>
            <a:ext cx="1599103" cy="398780"/>
          </a:xfrm>
          <a:prstGeom prst="rect">
            <a:avLst/>
          </a:prstGeom>
        </p:spPr>
        <p:txBody>
          <a:bodyPr wrap="square" lIns="91440" tIns="45720" rIns="91440" bIns="45720">
            <a:spAutoFit/>
          </a:bodyPr>
          <a:lstStyle/>
          <a:p>
            <a:pPr algn="ctr"/>
            <a:r>
              <a:rPr lang="zh-CN" altLang="en-US" sz="2000" b="1" dirty="0">
                <a:solidFill>
                  <a:schemeClr val="accent1"/>
                </a:solidFill>
                <a:cs typeface="+mn-ea"/>
                <a:sym typeface="+mn-lt"/>
              </a:rPr>
              <a:t>抗风险韧性</a:t>
            </a:r>
            <a:endParaRPr lang="zh-CN" altLang="en-US" sz="2000" b="1" dirty="0">
              <a:solidFill>
                <a:schemeClr val="accent1"/>
              </a:solidFill>
              <a:cs typeface="+mn-ea"/>
              <a:sym typeface="+mn-lt"/>
            </a:endParaRPr>
          </a:p>
        </p:txBody>
      </p:sp>
      <p:cxnSp>
        <p:nvCxnSpPr>
          <p:cNvPr id="46" name="肘形连接符 45"/>
          <p:cNvCxnSpPr/>
          <p:nvPr>
            <p:custDataLst>
              <p:tags r:id="rId23"/>
            </p:custDataLst>
          </p:nvPr>
        </p:nvCxnSpPr>
        <p:spPr>
          <a:xfrm rot="10800000" flipV="1">
            <a:off x="646235" y="2646858"/>
            <a:ext cx="2120155" cy="723727"/>
          </a:xfrm>
          <a:prstGeom prst="bentConnector3">
            <a:avLst>
              <a:gd name="adj1" fmla="val 32626"/>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custDataLst>
              <p:tags r:id="rId24"/>
            </p:custDataLst>
          </p:nvPr>
        </p:nvCxnSpPr>
        <p:spPr>
          <a:xfrm rot="10800000">
            <a:off x="1696153" y="3722586"/>
            <a:ext cx="2282295" cy="501116"/>
          </a:xfrm>
          <a:prstGeom prst="bentConnector3">
            <a:avLst>
              <a:gd name="adj1" fmla="val 29965"/>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custDataLst>
              <p:tags r:id="rId25"/>
            </p:custDataLst>
          </p:nvPr>
        </p:nvCxnSpPr>
        <p:spPr>
          <a:xfrm rot="10800000" flipV="1">
            <a:off x="9380191" y="3966777"/>
            <a:ext cx="2424641" cy="491983"/>
          </a:xfrm>
          <a:prstGeom prst="bentConnector3">
            <a:avLst>
              <a:gd name="adj1" fmla="val 77764"/>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custDataLst>
              <p:tags r:id="rId26"/>
            </p:custDataLst>
          </p:nvPr>
        </p:nvCxnSpPr>
        <p:spPr>
          <a:xfrm rot="10800000" flipV="1">
            <a:off x="7814640" y="1116001"/>
            <a:ext cx="2867127" cy="692036"/>
          </a:xfrm>
          <a:prstGeom prst="bentConnector3">
            <a:avLst>
              <a:gd name="adj1" fmla="val 77022"/>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产业</a:t>
            </a:r>
            <a:r>
              <a:rPr lang="zh-CN" altLang="en-US" sz="2400" b="1" dirty="0">
                <a:solidFill>
                  <a:srgbClr val="C00000"/>
                </a:solidFill>
                <a:cs typeface="+mn-ea"/>
                <a:sym typeface="+mn-lt"/>
              </a:rPr>
              <a:t>链链供应</a:t>
            </a:r>
            <a:r>
              <a:rPr lang="zh-CN" altLang="en-US" sz="2400" b="1" dirty="0">
                <a:solidFill>
                  <a:srgbClr val="C00000"/>
                </a:solidFill>
                <a:cs typeface="+mn-ea"/>
                <a:sym typeface="+mn-lt"/>
              </a:rPr>
              <a:t>安全</a:t>
            </a:r>
            <a:endParaRPr lang="zh-CN" altLang="en-US" sz="2400" b="1" dirty="0">
              <a:solidFill>
                <a:srgbClr val="C00000"/>
              </a:solidFill>
              <a:cs typeface="+mn-ea"/>
              <a:sym typeface="+mn-lt"/>
            </a:endParaRPr>
          </a:p>
        </p:txBody>
      </p:sp>
    </p:spTree>
  </p:cSld>
  <p:clrMapOvr>
    <a:masterClrMapping/>
  </p:clrMapOvr>
  <p:transition advTm="402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43200000">
                                      <p:cBhvr>
                                        <p:cTn id="10" dur="4000" fill="hold"/>
                                        <p:tgtEl>
                                          <p:spTgt spid="26"/>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46"/>
                                        </p:tgtEl>
                                        <p:attrNameLst>
                                          <p:attrName>style.visibility</p:attrName>
                                        </p:attrNameLst>
                                      </p:cBhvr>
                                      <p:to>
                                        <p:strVal val="visible"/>
                                      </p:to>
                                    </p:set>
                                    <p:animEffect transition="in" filter="wipe(right)">
                                      <p:cBhvr>
                                        <p:cTn id="13" dur="500"/>
                                        <p:tgtEl>
                                          <p:spTgt spid="46"/>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animEffect transition="in" filter="fade">
                                      <p:cBhvr>
                                        <p:cTn id="18" dur="500"/>
                                        <p:tgtEl>
                                          <p:spTgt spid="38"/>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43200000">
                                      <p:cBhvr>
                                        <p:cTn id="27" dur="3500" fill="hold"/>
                                        <p:tgtEl>
                                          <p:spTgt spid="29"/>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47"/>
                                        </p:tgtEl>
                                        <p:attrNameLst>
                                          <p:attrName>style.visibility</p:attrName>
                                        </p:attrNameLst>
                                      </p:cBhvr>
                                      <p:to>
                                        <p:strVal val="visible"/>
                                      </p:to>
                                    </p:set>
                                    <p:animEffect transition="in" filter="wipe(right)">
                                      <p:cBhvr>
                                        <p:cTn id="30" dur="500"/>
                                        <p:tgtEl>
                                          <p:spTgt spid="47"/>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43200000">
                                      <p:cBhvr>
                                        <p:cTn id="44" dur="3500" fill="hold"/>
                                        <p:tgtEl>
                                          <p:spTgt spid="32"/>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42"/>
                                        </p:tgtEl>
                                        <p:attrNameLst>
                                          <p:attrName>style.visibility</p:attrName>
                                        </p:attrNameLst>
                                      </p:cBhvr>
                                      <p:to>
                                        <p:strVal val="visible"/>
                                      </p:to>
                                    </p:set>
                                    <p:anim calcmode="lin" valueType="num">
                                      <p:cBhvr>
                                        <p:cTn id="50" dur="500" fill="hold"/>
                                        <p:tgtEl>
                                          <p:spTgt spid="42"/>
                                        </p:tgtEl>
                                        <p:attrNameLst>
                                          <p:attrName>ppt_w</p:attrName>
                                        </p:attrNameLst>
                                      </p:cBhvr>
                                      <p:tavLst>
                                        <p:tav tm="0">
                                          <p:val>
                                            <p:fltVal val="0"/>
                                          </p:val>
                                        </p:tav>
                                        <p:tav tm="100000">
                                          <p:val>
                                            <p:strVal val="#ppt_w"/>
                                          </p:val>
                                        </p:tav>
                                      </p:tavLst>
                                    </p:anim>
                                    <p:anim calcmode="lin" valueType="num">
                                      <p:cBhvr>
                                        <p:cTn id="51" dur="500" fill="hold"/>
                                        <p:tgtEl>
                                          <p:spTgt spid="42"/>
                                        </p:tgtEl>
                                        <p:attrNameLst>
                                          <p:attrName>ppt_h</p:attrName>
                                        </p:attrNameLst>
                                      </p:cBhvr>
                                      <p:tavLst>
                                        <p:tav tm="0">
                                          <p:val>
                                            <p:fltVal val="0"/>
                                          </p:val>
                                        </p:tav>
                                        <p:tav tm="100000">
                                          <p:val>
                                            <p:strVal val="#ppt_h"/>
                                          </p:val>
                                        </p:tav>
                                      </p:tavLst>
                                    </p:anim>
                                    <p:animEffect transition="in" filter="fade">
                                      <p:cBhvr>
                                        <p:cTn id="52" dur="500"/>
                                        <p:tgtEl>
                                          <p:spTgt spid="42"/>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35"/>
                                        </p:tgtEl>
                                        <p:attrNameLst>
                                          <p:attrName>style.visibility</p:attrName>
                                        </p:attrNameLst>
                                      </p:cBhvr>
                                      <p:to>
                                        <p:strVal val="visible"/>
                                      </p:to>
                                    </p:set>
                                    <p:anim calcmode="lin" valueType="num">
                                      <p:cBhvr additive="base">
                                        <p:cTn id="58" dur="500" fill="hold"/>
                                        <p:tgtEl>
                                          <p:spTgt spid="35"/>
                                        </p:tgtEl>
                                        <p:attrNameLst>
                                          <p:attrName>ppt_x</p:attrName>
                                        </p:attrNameLst>
                                      </p:cBhvr>
                                      <p:tavLst>
                                        <p:tav tm="0">
                                          <p:val>
                                            <p:strVal val="#ppt_x"/>
                                          </p:val>
                                        </p:tav>
                                        <p:tav tm="100000">
                                          <p:val>
                                            <p:strVal val="#ppt_x"/>
                                          </p:val>
                                        </p:tav>
                                      </p:tavLst>
                                    </p:anim>
                                    <p:anim calcmode="lin" valueType="num">
                                      <p:cBhvr additive="base">
                                        <p:cTn id="59" dur="500" fill="hold"/>
                                        <p:tgtEl>
                                          <p:spTgt spid="35"/>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43200000">
                                      <p:cBhvr>
                                        <p:cTn id="61" dur="3000" fill="hold"/>
                                        <p:tgtEl>
                                          <p:spTgt spid="35"/>
                                        </p:tgtEl>
                                        <p:attrNameLst>
                                          <p:attrName>r</p:attrName>
                                        </p:attrNameLst>
                                      </p:cBhvr>
                                    </p:animRot>
                                  </p:childTnLst>
                                </p:cTn>
                              </p:par>
                              <p:par>
                                <p:cTn id="62" presetID="22" presetClass="entr" presetSubtype="8" fill="hold" nodeType="withEffect">
                                  <p:stCondLst>
                                    <p:cond delay="2000"/>
                                  </p:stCondLst>
                                  <p:childTnLst>
                                    <p:set>
                                      <p:cBhvr>
                                        <p:cTn id="63" dur="1" fill="hold">
                                          <p:stCondLst>
                                            <p:cond delay="0"/>
                                          </p:stCondLst>
                                        </p:cTn>
                                        <p:tgtEl>
                                          <p:spTgt spid="48"/>
                                        </p:tgtEl>
                                        <p:attrNameLst>
                                          <p:attrName>style.visibility</p:attrName>
                                        </p:attrNameLst>
                                      </p:cBhvr>
                                      <p:to>
                                        <p:strVal val="visible"/>
                                      </p:to>
                                    </p:set>
                                    <p:animEffect transition="in" filter="wipe(left)">
                                      <p:cBhvr>
                                        <p:cTn id="64" dur="500"/>
                                        <p:tgtEl>
                                          <p:spTgt spid="48"/>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 name="文本框 2"/>
          <p:cNvSpPr txBox="1"/>
          <p:nvPr/>
        </p:nvSpPr>
        <p:spPr>
          <a:xfrm>
            <a:off x="720090" y="703580"/>
            <a:ext cx="9704705" cy="1691640"/>
          </a:xfrm>
          <a:prstGeom prst="rect">
            <a:avLst/>
          </a:prstGeom>
          <a:noFill/>
        </p:spPr>
        <p:txBody>
          <a:bodyPr wrap="square" rtlCol="0">
            <a:spAutoFit/>
          </a:bodyPr>
          <a:p>
            <a:r>
              <a:rPr lang="en-US" altLang="zh-CN" sz="2400"/>
              <a:t>     </a:t>
            </a:r>
            <a:r>
              <a:rPr lang="en-US" altLang="zh-CN" sz="2000"/>
              <a:t>技术封锁和制裁是指某些国家或地区针对特定目标，采取一系列措施限制或禁止与其进行技术交流、合作或贸易的行为。这些措施通常包括出口管制、技术禁运、投资限制等，旨在通过限制技术转移和扩散，保护自身科技优势和产业安全。</a:t>
            </a:r>
            <a:r>
              <a:rPr sz="2000"/>
              <a:t>近年来，一些国家针对特定国家实施了技术封锁和制裁，试图通过限制技术交流和合作来遏制其发展。</a:t>
            </a:r>
            <a:endParaRPr sz="2000"/>
          </a:p>
        </p:txBody>
      </p:sp>
      <p:sp>
        <p:nvSpPr>
          <p:cNvPr id="20"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技术封锁和</a:t>
            </a:r>
            <a:r>
              <a:rPr lang="zh-CN" altLang="en-US" sz="2400" b="1" dirty="0">
                <a:solidFill>
                  <a:srgbClr val="C00000"/>
                </a:solidFill>
                <a:cs typeface="+mn-ea"/>
                <a:sym typeface="+mn-lt"/>
              </a:rPr>
              <a:t>制裁</a:t>
            </a:r>
            <a:endParaRPr lang="zh-CN" altLang="en-US" sz="2400" b="1" dirty="0">
              <a:solidFill>
                <a:srgbClr val="C00000"/>
              </a:solidFill>
              <a:cs typeface="+mn-ea"/>
              <a:sym typeface="+mn-lt"/>
            </a:endParaRPr>
          </a:p>
        </p:txBody>
      </p:sp>
      <p:pic>
        <p:nvPicPr>
          <p:cNvPr id="101" name="图片 100"/>
          <p:cNvPicPr/>
          <p:nvPr/>
        </p:nvPicPr>
        <p:blipFill>
          <a:blip r:embed="rId3"/>
          <a:stretch>
            <a:fillRect/>
          </a:stretch>
        </p:blipFill>
        <p:spPr>
          <a:xfrm>
            <a:off x="2139950" y="2301240"/>
            <a:ext cx="7129780" cy="3692525"/>
          </a:xfrm>
          <a:prstGeom prst="rect">
            <a:avLst/>
          </a:prstGeom>
          <a:noFill/>
          <a:ln w="9525">
            <a:noFill/>
          </a:ln>
        </p:spPr>
      </p:pic>
    </p:spTree>
  </p:cSld>
  <p:clrMapOvr>
    <a:masterClrMapping/>
  </p:clrMapOvr>
  <p:transition advTm="4634">
    <p:comb/>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 name="Oval 3"/>
          <p:cNvSpPr/>
          <p:nvPr/>
        </p:nvSpPr>
        <p:spPr>
          <a:xfrm>
            <a:off x="866626" y="1708044"/>
            <a:ext cx="2055079" cy="2055077"/>
          </a:xfrm>
          <a:prstGeom prst="ellipse">
            <a:avLst/>
          </a:prstGeom>
          <a:blipFill rotWithShape="1">
            <a:blip r:embed="rId3"/>
            <a:stretch>
              <a:fillRect/>
            </a:stretch>
          </a:blipFill>
          <a:ln w="12700" cmpd="sng">
            <a:solidFill>
              <a:schemeClr val="accent1"/>
            </a:solidFill>
            <a:miter lim="800000"/>
          </a:ln>
        </p:spPr>
        <p:txBody>
          <a:bodyPr anchor="ctr"/>
          <a:lstStyle/>
          <a:p>
            <a:endParaRPr lang="en-US" sz="2400">
              <a:solidFill>
                <a:schemeClr val="tx1"/>
              </a:solidFill>
              <a:cs typeface="+mn-ea"/>
              <a:sym typeface="+mn-lt"/>
            </a:endParaRPr>
          </a:p>
        </p:txBody>
      </p:sp>
      <p:sp>
        <p:nvSpPr>
          <p:cNvPr id="2" name="Oval 14"/>
          <p:cNvSpPr/>
          <p:nvPr>
            <p:custDataLst>
              <p:tags r:id="rId4"/>
            </p:custDataLst>
          </p:nvPr>
        </p:nvSpPr>
        <p:spPr>
          <a:xfrm>
            <a:off x="3694923" y="1715378"/>
            <a:ext cx="2055079" cy="2055077"/>
          </a:xfrm>
          <a:prstGeom prst="ellipse">
            <a:avLst/>
          </a:prstGeom>
          <a:blipFill rotWithShape="1">
            <a:blip r:embed="rId5"/>
            <a:stretch>
              <a:fillRect/>
            </a:stretch>
          </a:blipFill>
          <a:ln w="12700" cmpd="sng">
            <a:solidFill>
              <a:schemeClr val="accent1"/>
            </a:solidFill>
            <a:miter lim="800000"/>
          </a:ln>
        </p:spPr>
        <p:txBody>
          <a:bodyPr anchor="ctr"/>
          <a:lstStyle/>
          <a:p>
            <a:endParaRPr lang="en-US" sz="2400">
              <a:solidFill>
                <a:schemeClr val="tx1"/>
              </a:solidFill>
              <a:cs typeface="+mn-ea"/>
              <a:sym typeface="+mn-lt"/>
            </a:endParaRPr>
          </a:p>
        </p:txBody>
      </p:sp>
      <p:sp>
        <p:nvSpPr>
          <p:cNvPr id="6" name="Oval 17"/>
          <p:cNvSpPr/>
          <p:nvPr>
            <p:custDataLst>
              <p:tags r:id="rId6"/>
            </p:custDataLst>
          </p:nvPr>
        </p:nvSpPr>
        <p:spPr>
          <a:xfrm>
            <a:off x="6527190" y="1715378"/>
            <a:ext cx="2055079" cy="2055077"/>
          </a:xfrm>
          <a:prstGeom prst="ellipse">
            <a:avLst/>
          </a:prstGeom>
          <a:blipFill rotWithShape="1">
            <a:blip r:embed="rId7"/>
            <a:stretch>
              <a:fillRect/>
            </a:stretch>
          </a:blipFill>
          <a:ln w="12700" cmpd="sng">
            <a:solidFill>
              <a:schemeClr val="accent1"/>
            </a:solidFill>
            <a:miter lim="800000"/>
          </a:ln>
        </p:spPr>
        <p:txBody>
          <a:bodyPr anchor="ctr"/>
          <a:lstStyle/>
          <a:p>
            <a:endParaRPr lang="en-US" sz="2400">
              <a:solidFill>
                <a:schemeClr val="tx1"/>
              </a:solidFill>
              <a:cs typeface="+mn-ea"/>
              <a:sym typeface="+mn-lt"/>
            </a:endParaRPr>
          </a:p>
        </p:txBody>
      </p:sp>
      <p:sp>
        <p:nvSpPr>
          <p:cNvPr id="7" name="Oval 20"/>
          <p:cNvSpPr/>
          <p:nvPr>
            <p:custDataLst>
              <p:tags r:id="rId8"/>
            </p:custDataLst>
          </p:nvPr>
        </p:nvSpPr>
        <p:spPr>
          <a:xfrm>
            <a:off x="9355768" y="1715378"/>
            <a:ext cx="2055079" cy="2055077"/>
          </a:xfrm>
          <a:prstGeom prst="ellipse">
            <a:avLst/>
          </a:prstGeom>
          <a:blipFill rotWithShape="1">
            <a:blip r:embed="rId9"/>
            <a:stretch>
              <a:fillRect/>
            </a:stretch>
          </a:blipFill>
          <a:ln w="12700" cmpd="sng">
            <a:solidFill>
              <a:schemeClr val="accent1"/>
            </a:solidFill>
            <a:miter lim="800000"/>
          </a:ln>
        </p:spPr>
        <p:txBody>
          <a:bodyPr anchor="ctr"/>
          <a:lstStyle/>
          <a:p>
            <a:endParaRPr lang="en-US" sz="2400">
              <a:solidFill>
                <a:schemeClr val="tx1"/>
              </a:solidFill>
              <a:cs typeface="+mn-ea"/>
              <a:sym typeface="+mn-lt"/>
            </a:endParaRPr>
          </a:p>
        </p:txBody>
      </p:sp>
      <p:sp>
        <p:nvSpPr>
          <p:cNvPr id="12" name="TextBox 10"/>
          <p:cNvSpPr txBox="1"/>
          <p:nvPr/>
        </p:nvSpPr>
        <p:spPr>
          <a:xfrm>
            <a:off x="633060" y="3897054"/>
            <a:ext cx="2410664" cy="291465"/>
          </a:xfrm>
          <a:prstGeom prst="rect">
            <a:avLst/>
          </a:prstGeom>
          <a:noFill/>
        </p:spPr>
        <p:txBody>
          <a:bodyPr wrap="square" lIns="0" rIns="0" bIns="0" rtlCol="0">
            <a:spAutoFit/>
          </a:bodyPr>
          <a:lstStyle/>
          <a:p>
            <a:pPr algn="ctr" defTabSz="0">
              <a:tabLst>
                <a:tab pos="1025525" algn="l"/>
              </a:tabLst>
            </a:pPr>
            <a:r>
              <a:rPr lang="zh-CN" altLang="en-US" sz="1600" b="1" dirty="0" smtClean="0">
                <a:solidFill>
                  <a:schemeClr val="accent1"/>
                </a:solidFill>
                <a:cs typeface="+mn-ea"/>
                <a:sym typeface="+mn-lt"/>
              </a:rPr>
              <a:t>芯片</a:t>
            </a:r>
            <a:r>
              <a:rPr lang="zh-CN" altLang="en-US" sz="1600" b="1" dirty="0" smtClean="0">
                <a:solidFill>
                  <a:schemeClr val="accent1"/>
                </a:solidFill>
                <a:cs typeface="+mn-ea"/>
                <a:sym typeface="+mn-lt"/>
              </a:rPr>
              <a:t>领域</a:t>
            </a:r>
            <a:endParaRPr lang="zh-CN" altLang="en-US" sz="1600" b="1" dirty="0" smtClean="0">
              <a:solidFill>
                <a:schemeClr val="accent1"/>
              </a:solidFill>
              <a:cs typeface="+mn-ea"/>
              <a:sym typeface="+mn-lt"/>
            </a:endParaRPr>
          </a:p>
        </p:txBody>
      </p:sp>
      <p:sp>
        <p:nvSpPr>
          <p:cNvPr id="13" name="TextBox 11"/>
          <p:cNvSpPr txBox="1"/>
          <p:nvPr/>
        </p:nvSpPr>
        <p:spPr>
          <a:xfrm>
            <a:off x="829171" y="4188354"/>
            <a:ext cx="2063887" cy="1921510"/>
          </a:xfrm>
          <a:prstGeom prst="rect">
            <a:avLst/>
          </a:prstGeom>
          <a:noFill/>
        </p:spPr>
        <p:txBody>
          <a:bodyPr wrap="square" lIns="0" rIns="0" bIns="0" rtlCol="0">
            <a:spAutoFit/>
          </a:bodyPr>
          <a:lstStyle/>
          <a:p>
            <a:pPr algn="ctr">
              <a:lnSpc>
                <a:spcPct val="130000"/>
              </a:lnSpc>
            </a:pPr>
            <a:r>
              <a:rPr lang="en-US" sz="1335" dirty="0">
                <a:solidFill>
                  <a:schemeClr val="tx1">
                    <a:lumMod val="85000"/>
                    <a:lumOff val="15000"/>
                  </a:schemeClr>
                </a:solidFill>
                <a:cs typeface="+mn-ea"/>
                <a:sym typeface="+mn-lt"/>
              </a:rPr>
              <a:t>     由于全球半导体市场的竞争日益激烈，一些国家对我国实施了技术封锁和制裁措施，试图限制我国在高端芯片领域的发展。这导致我国在进口先进芯片方面受到一定阻碍</a:t>
            </a:r>
            <a:r>
              <a:rPr lang="zh-CN" altLang="en-US" sz="1335" dirty="0">
                <a:solidFill>
                  <a:schemeClr val="tx1">
                    <a:lumMod val="85000"/>
                    <a:lumOff val="15000"/>
                  </a:schemeClr>
                </a:solidFill>
                <a:cs typeface="+mn-ea"/>
                <a:sym typeface="+mn-lt"/>
              </a:rPr>
              <a:t>。</a:t>
            </a:r>
            <a:endParaRPr lang="zh-CN" altLang="en-US" sz="1335" dirty="0">
              <a:solidFill>
                <a:schemeClr val="tx1">
                  <a:lumMod val="85000"/>
                  <a:lumOff val="15000"/>
                </a:schemeClr>
              </a:solidFill>
              <a:cs typeface="+mn-ea"/>
              <a:sym typeface="+mn-lt"/>
            </a:endParaRPr>
          </a:p>
        </p:txBody>
      </p:sp>
      <p:sp>
        <p:nvSpPr>
          <p:cNvPr id="14" name="TextBox 12"/>
          <p:cNvSpPr txBox="1"/>
          <p:nvPr>
            <p:custDataLst>
              <p:tags r:id="rId10"/>
            </p:custDataLst>
          </p:nvPr>
        </p:nvSpPr>
        <p:spPr>
          <a:xfrm>
            <a:off x="3502151" y="3893660"/>
            <a:ext cx="2410664" cy="291465"/>
          </a:xfrm>
          <a:prstGeom prst="rect">
            <a:avLst/>
          </a:prstGeom>
          <a:noFill/>
        </p:spPr>
        <p:txBody>
          <a:bodyPr wrap="square" lIns="0" rIns="0" bIns="0" rtlCol="0">
            <a:spAutoFit/>
          </a:bodyPr>
          <a:lstStyle/>
          <a:p>
            <a:pPr algn="ctr" defTabSz="0">
              <a:tabLst>
                <a:tab pos="1025525" algn="l"/>
              </a:tabLst>
            </a:pPr>
            <a:r>
              <a:rPr lang="zh-CN" altLang="en-US" sz="1600" b="1" dirty="0">
                <a:solidFill>
                  <a:schemeClr val="accent1"/>
                </a:solidFill>
                <a:cs typeface="+mn-ea"/>
                <a:sym typeface="+mn-lt"/>
              </a:rPr>
              <a:t>人工智能</a:t>
            </a:r>
            <a:r>
              <a:rPr lang="zh-CN" altLang="en-US" sz="1600" b="1" dirty="0">
                <a:solidFill>
                  <a:schemeClr val="accent1"/>
                </a:solidFill>
                <a:cs typeface="+mn-ea"/>
                <a:sym typeface="+mn-lt"/>
              </a:rPr>
              <a:t>领域</a:t>
            </a:r>
            <a:endParaRPr lang="zh-CN" altLang="en-US" sz="1600" b="1" dirty="0">
              <a:solidFill>
                <a:schemeClr val="accent1"/>
              </a:solidFill>
              <a:cs typeface="+mn-ea"/>
              <a:sym typeface="+mn-lt"/>
            </a:endParaRPr>
          </a:p>
        </p:txBody>
      </p:sp>
      <p:sp>
        <p:nvSpPr>
          <p:cNvPr id="15" name="TextBox 13"/>
          <p:cNvSpPr txBox="1"/>
          <p:nvPr>
            <p:custDataLst>
              <p:tags r:id="rId11"/>
            </p:custDataLst>
          </p:nvPr>
        </p:nvSpPr>
        <p:spPr>
          <a:xfrm>
            <a:off x="3670956" y="4188770"/>
            <a:ext cx="2063887" cy="2189480"/>
          </a:xfrm>
          <a:prstGeom prst="rect">
            <a:avLst/>
          </a:prstGeom>
          <a:noFill/>
        </p:spPr>
        <p:txBody>
          <a:bodyPr wrap="square" lIns="0" rIns="0" bIns="0" rtlCol="0">
            <a:spAutoFit/>
          </a:bodyPr>
          <a:lstStyle/>
          <a:p>
            <a:pPr algn="ctr">
              <a:lnSpc>
                <a:spcPct val="130000"/>
              </a:lnSpc>
            </a:pPr>
            <a:r>
              <a:rPr lang="zh-CN" altLang="en-US" sz="1335" dirty="0">
                <a:solidFill>
                  <a:schemeClr val="tx1">
                    <a:lumMod val="85000"/>
                    <a:lumOff val="15000"/>
                  </a:schemeClr>
                </a:solidFill>
                <a:cs typeface="+mn-ea"/>
                <a:sym typeface="+mn-lt"/>
              </a:rPr>
              <a:t>人工智能是当今世界科技发展的前沿领域之一，也是我国重点发展的战略性新兴产业。尽管面临一些外部制裁和压力</a:t>
            </a:r>
            <a:r>
              <a:rPr lang="en-US" altLang="zh-CN" sz="1335" dirty="0">
                <a:solidFill>
                  <a:schemeClr val="tx1">
                    <a:lumMod val="85000"/>
                    <a:lumOff val="15000"/>
                  </a:schemeClr>
                </a:solidFill>
                <a:cs typeface="+mn-ea"/>
                <a:sym typeface="+mn-lt"/>
              </a:rPr>
              <a:t>,</a:t>
            </a:r>
            <a:r>
              <a:rPr lang="zh-CN" altLang="en-US" sz="1335" dirty="0">
                <a:solidFill>
                  <a:schemeClr val="tx1">
                    <a:lumMod val="85000"/>
                    <a:lumOff val="15000"/>
                  </a:schemeClr>
                </a:solidFill>
                <a:cs typeface="+mn-ea"/>
                <a:sym typeface="+mn-lt"/>
              </a:rPr>
              <a:t>如美国对华禁售大算力芯片</a:t>
            </a:r>
            <a:r>
              <a:rPr lang="zh-CN" altLang="en-US" sz="1335" dirty="0">
                <a:solidFill>
                  <a:schemeClr val="tx1">
                    <a:lumMod val="85000"/>
                    <a:lumOff val="15000"/>
                  </a:schemeClr>
                </a:solidFill>
                <a:cs typeface="+mn-ea"/>
                <a:sym typeface="+mn-lt"/>
              </a:rPr>
              <a:t>等，但我国在人工智能领域的研究和应用取得了显著进展。</a:t>
            </a:r>
            <a:endParaRPr lang="zh-CN" altLang="en-US" sz="1335" dirty="0">
              <a:solidFill>
                <a:schemeClr val="tx1">
                  <a:lumMod val="85000"/>
                  <a:lumOff val="15000"/>
                </a:schemeClr>
              </a:solidFill>
              <a:cs typeface="+mn-ea"/>
              <a:sym typeface="+mn-lt"/>
            </a:endParaRPr>
          </a:p>
        </p:txBody>
      </p:sp>
      <p:sp>
        <p:nvSpPr>
          <p:cNvPr id="16" name="TextBox 14"/>
          <p:cNvSpPr txBox="1"/>
          <p:nvPr>
            <p:custDataLst>
              <p:tags r:id="rId12"/>
            </p:custDataLst>
          </p:nvPr>
        </p:nvSpPr>
        <p:spPr>
          <a:xfrm>
            <a:off x="6344046" y="3890268"/>
            <a:ext cx="2410664" cy="291465"/>
          </a:xfrm>
          <a:prstGeom prst="rect">
            <a:avLst/>
          </a:prstGeom>
          <a:noFill/>
        </p:spPr>
        <p:txBody>
          <a:bodyPr wrap="square" lIns="0" rIns="0" bIns="0" rtlCol="0">
            <a:spAutoFit/>
          </a:bodyPr>
          <a:lstStyle/>
          <a:p>
            <a:pPr algn="ctr" defTabSz="0">
              <a:tabLst>
                <a:tab pos="1025525" algn="l"/>
              </a:tabLst>
            </a:pPr>
            <a:r>
              <a:rPr lang="zh-CN" altLang="en-US" sz="1600" b="1" dirty="0">
                <a:solidFill>
                  <a:schemeClr val="accent1"/>
                </a:solidFill>
                <a:cs typeface="+mn-ea"/>
                <a:sym typeface="+mn-lt"/>
              </a:rPr>
              <a:t>航空航天</a:t>
            </a:r>
            <a:r>
              <a:rPr lang="zh-CN" altLang="en-US" sz="1600" b="1" dirty="0">
                <a:solidFill>
                  <a:schemeClr val="accent1"/>
                </a:solidFill>
                <a:cs typeface="+mn-ea"/>
                <a:sym typeface="+mn-lt"/>
              </a:rPr>
              <a:t>领域</a:t>
            </a:r>
            <a:endParaRPr lang="zh-CN" altLang="en-US" sz="1600" b="1" dirty="0">
              <a:solidFill>
                <a:schemeClr val="accent1"/>
              </a:solidFill>
              <a:cs typeface="+mn-ea"/>
              <a:sym typeface="+mn-lt"/>
            </a:endParaRPr>
          </a:p>
        </p:txBody>
      </p:sp>
      <p:sp>
        <p:nvSpPr>
          <p:cNvPr id="17" name="TextBox 15"/>
          <p:cNvSpPr txBox="1"/>
          <p:nvPr>
            <p:custDataLst>
              <p:tags r:id="rId13"/>
            </p:custDataLst>
          </p:nvPr>
        </p:nvSpPr>
        <p:spPr>
          <a:xfrm>
            <a:off x="6512851" y="4295868"/>
            <a:ext cx="2063887" cy="2189480"/>
          </a:xfrm>
          <a:prstGeom prst="rect">
            <a:avLst/>
          </a:prstGeom>
          <a:noFill/>
        </p:spPr>
        <p:txBody>
          <a:bodyPr wrap="square" lIns="0" rIns="0" bIns="0" rtlCol="0">
            <a:spAutoFit/>
          </a:bodyPr>
          <a:lstStyle/>
          <a:p>
            <a:pPr algn="ctr">
              <a:lnSpc>
                <a:spcPct val="130000"/>
              </a:lnSpc>
            </a:pPr>
            <a:r>
              <a:rPr lang="zh-CN" altLang="en-US" sz="1335" dirty="0">
                <a:solidFill>
                  <a:schemeClr val="tx1">
                    <a:lumMod val="85000"/>
                    <a:lumOff val="15000"/>
                  </a:schemeClr>
                </a:solidFill>
                <a:cs typeface="+mn-ea"/>
                <a:sym typeface="+mn-lt"/>
              </a:rPr>
              <a:t>航空航天产业是国家安全和经济发展的重要支撑，也是体现国家综合实力的重要标志之一。在面对外部制裁的情况下，我国航空航天领域依然保持了稳健的发展态势，推动关键核心技术的突破和创新。</a:t>
            </a:r>
            <a:endParaRPr lang="zh-CN" altLang="en-US" sz="1335" dirty="0">
              <a:solidFill>
                <a:schemeClr val="tx1">
                  <a:lumMod val="85000"/>
                  <a:lumOff val="15000"/>
                </a:schemeClr>
              </a:solidFill>
              <a:cs typeface="+mn-ea"/>
              <a:sym typeface="+mn-lt"/>
            </a:endParaRPr>
          </a:p>
        </p:txBody>
      </p:sp>
      <p:sp>
        <p:nvSpPr>
          <p:cNvPr id="18" name="TextBox 16"/>
          <p:cNvSpPr txBox="1"/>
          <p:nvPr>
            <p:custDataLst>
              <p:tags r:id="rId14"/>
            </p:custDataLst>
          </p:nvPr>
        </p:nvSpPr>
        <p:spPr>
          <a:xfrm>
            <a:off x="9176570" y="3897054"/>
            <a:ext cx="2410664" cy="291465"/>
          </a:xfrm>
          <a:prstGeom prst="rect">
            <a:avLst/>
          </a:prstGeom>
          <a:noFill/>
        </p:spPr>
        <p:txBody>
          <a:bodyPr wrap="square" lIns="0" rIns="0" bIns="0" rtlCol="0">
            <a:spAutoFit/>
          </a:bodyPr>
          <a:lstStyle/>
          <a:p>
            <a:pPr algn="ctr" defTabSz="0">
              <a:tabLst>
                <a:tab pos="1025525" algn="l"/>
              </a:tabLst>
            </a:pPr>
            <a:r>
              <a:rPr lang="zh-CN" altLang="en-US" sz="1600" b="1" dirty="0">
                <a:solidFill>
                  <a:schemeClr val="accent1"/>
                </a:solidFill>
                <a:cs typeface="+mn-ea"/>
                <a:sym typeface="+mn-lt"/>
              </a:rPr>
              <a:t>高端设备</a:t>
            </a:r>
            <a:r>
              <a:rPr lang="zh-CN" altLang="en-US" sz="1600" b="1" dirty="0">
                <a:solidFill>
                  <a:schemeClr val="accent1"/>
                </a:solidFill>
                <a:cs typeface="+mn-ea"/>
                <a:sym typeface="+mn-lt"/>
              </a:rPr>
              <a:t>制造</a:t>
            </a:r>
            <a:endParaRPr lang="zh-CN" altLang="en-US" sz="1600" b="1" dirty="0">
              <a:solidFill>
                <a:schemeClr val="accent1"/>
              </a:solidFill>
              <a:cs typeface="+mn-ea"/>
              <a:sym typeface="+mn-lt"/>
            </a:endParaRPr>
          </a:p>
        </p:txBody>
      </p:sp>
      <p:sp>
        <p:nvSpPr>
          <p:cNvPr id="19" name="TextBox 17"/>
          <p:cNvSpPr txBox="1"/>
          <p:nvPr>
            <p:custDataLst>
              <p:tags r:id="rId15"/>
            </p:custDataLst>
          </p:nvPr>
        </p:nvSpPr>
        <p:spPr>
          <a:xfrm>
            <a:off x="9345375" y="4302654"/>
            <a:ext cx="2063887" cy="2189480"/>
          </a:xfrm>
          <a:prstGeom prst="rect">
            <a:avLst/>
          </a:prstGeom>
          <a:noFill/>
        </p:spPr>
        <p:txBody>
          <a:bodyPr wrap="square" lIns="0" rIns="0" bIns="0" rtlCol="0">
            <a:spAutoFit/>
          </a:bodyPr>
          <a:lstStyle/>
          <a:p>
            <a:pPr algn="ctr">
              <a:lnSpc>
                <a:spcPct val="130000"/>
              </a:lnSpc>
            </a:pPr>
            <a:r>
              <a:rPr lang="zh-CN" altLang="en-US" sz="1335" dirty="0">
                <a:solidFill>
                  <a:schemeClr val="tx1">
                    <a:lumMod val="85000"/>
                    <a:lumOff val="15000"/>
                  </a:schemeClr>
                </a:solidFill>
                <a:cs typeface="+mn-ea"/>
                <a:sym typeface="+mn-lt"/>
              </a:rPr>
              <a:t>除了前面提到的几个领域，我国在高端设备制造方面也受到西方国家的各种</a:t>
            </a:r>
            <a:r>
              <a:rPr lang="zh-CN" altLang="en-US" sz="1335" dirty="0">
                <a:solidFill>
                  <a:schemeClr val="tx1">
                    <a:lumMod val="85000"/>
                    <a:lumOff val="15000"/>
                  </a:schemeClr>
                </a:solidFill>
                <a:cs typeface="+mn-ea"/>
                <a:sym typeface="+mn-lt"/>
              </a:rPr>
              <a:t>制裁，包括高端数控机床、工业机器人等在内的高端装备制造领域，也受到了外部制裁的限制，影响了我国制造业的升级和转型。</a:t>
            </a:r>
            <a:endParaRPr lang="zh-CN" altLang="en-US" sz="1335" dirty="0">
              <a:solidFill>
                <a:schemeClr val="tx1">
                  <a:lumMod val="85000"/>
                  <a:lumOff val="15000"/>
                </a:schemeClr>
              </a:solidFill>
              <a:cs typeface="+mn-ea"/>
              <a:sym typeface="+mn-lt"/>
            </a:endParaRPr>
          </a:p>
        </p:txBody>
      </p:sp>
      <p:sp>
        <p:nvSpPr>
          <p:cNvPr id="41"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技术封锁和</a:t>
            </a:r>
            <a:r>
              <a:rPr lang="zh-CN" altLang="en-US" sz="2400" b="1" dirty="0">
                <a:solidFill>
                  <a:srgbClr val="C00000"/>
                </a:solidFill>
                <a:cs typeface="+mn-ea"/>
                <a:sym typeface="+mn-lt"/>
              </a:rPr>
              <a:t>制裁</a:t>
            </a:r>
            <a:endParaRPr lang="zh-CN" altLang="en-US" sz="2400" b="1" dirty="0">
              <a:solidFill>
                <a:srgbClr val="C00000"/>
              </a:solidFill>
              <a:cs typeface="+mn-ea"/>
              <a:sym typeface="+mn-lt"/>
            </a:endParaRPr>
          </a:p>
        </p:txBody>
      </p:sp>
    </p:spTree>
  </p:cSld>
  <p:clrMapOvr>
    <a:masterClrMapping/>
  </p:clrMapOvr>
  <p:transition advTm="978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6" grpId="0" bldLvl="0" animBg="1"/>
      <p:bldP spid="7" grpId="0" bldLvl="0" animBg="1"/>
      <p:bldP spid="12" grpId="0"/>
      <p:bldP spid="13" grpId="0"/>
      <p:bldP spid="14" grpId="0"/>
      <p:bldP spid="15"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custDataLst>
              <p:tags r:id="rId1"/>
            </p:custDataLst>
          </p:nvPr>
        </p:nvGrpSpPr>
        <p:grpSpPr>
          <a:xfrm>
            <a:off x="-1" y="42220"/>
            <a:ext cx="7108056" cy="6773559"/>
            <a:chOff x="175369" y="80153"/>
            <a:chExt cx="5492006" cy="5230924"/>
          </a:xfrm>
        </p:grpSpPr>
        <p:sp>
          <p:nvSpPr>
            <p:cNvPr id="10" name="Freeform 39"/>
            <p:cNvSpPr/>
            <p:nvPr>
              <p:custDataLst>
                <p:tags r:id="rId2"/>
              </p:custDataLst>
            </p:nvPr>
          </p:nvSpPr>
          <p:spPr bwMode="auto">
            <a:xfrm>
              <a:off x="4452541" y="80153"/>
              <a:ext cx="1214834" cy="1590301"/>
            </a:xfrm>
            <a:custGeom>
              <a:avLst/>
              <a:gdLst>
                <a:gd name="T0" fmla="*/ 0 w 614"/>
                <a:gd name="T1" fmla="*/ 347 h 347"/>
                <a:gd name="T2" fmla="*/ 302 w 614"/>
                <a:gd name="T3" fmla="*/ 9 h 347"/>
                <a:gd name="T4" fmla="*/ 614 w 614"/>
                <a:gd name="T5" fmla="*/ 0 h 347"/>
                <a:gd name="T6" fmla="*/ 319 w 614"/>
                <a:gd name="T7" fmla="*/ 301 h 347"/>
                <a:gd name="T8" fmla="*/ 0 w 614"/>
                <a:gd name="T9" fmla="*/ 347 h 347"/>
                <a:gd name="connsiteX0" fmla="*/ 0 w 12283"/>
                <a:gd name="connsiteY0" fmla="*/ 9428 h 9428"/>
                <a:gd name="connsiteX1" fmla="*/ 7202 w 12283"/>
                <a:gd name="connsiteY1" fmla="*/ 259 h 9428"/>
                <a:gd name="connsiteX2" fmla="*/ 12283 w 12283"/>
                <a:gd name="connsiteY2" fmla="*/ 0 h 9428"/>
                <a:gd name="connsiteX3" fmla="*/ 7478 w 12283"/>
                <a:gd name="connsiteY3" fmla="*/ 8674 h 9428"/>
                <a:gd name="connsiteX4" fmla="*/ 0 w 12283"/>
                <a:gd name="connsiteY4" fmla="*/ 9428 h 9428"/>
                <a:gd name="connsiteX0-1" fmla="*/ 0 w 10000"/>
                <a:gd name="connsiteY0-2" fmla="*/ 10000 h 10076"/>
                <a:gd name="connsiteX1-3" fmla="*/ 5863 w 10000"/>
                <a:gd name="connsiteY1-4" fmla="*/ 275 h 10076"/>
                <a:gd name="connsiteX2-5" fmla="*/ 10000 w 10000"/>
                <a:gd name="connsiteY2-6" fmla="*/ 0 h 10076"/>
                <a:gd name="connsiteX3-7" fmla="*/ 2871 w 10000"/>
                <a:gd name="connsiteY3-8" fmla="*/ 10076 h 10076"/>
                <a:gd name="connsiteX4-9" fmla="*/ 0 w 10000"/>
                <a:gd name="connsiteY4-10" fmla="*/ 10000 h 10076"/>
                <a:gd name="connsiteX0-11" fmla="*/ 0 w 10000"/>
                <a:gd name="connsiteY0-12" fmla="*/ 10000 h 10076"/>
                <a:gd name="connsiteX1-13" fmla="*/ 2932 w 10000"/>
                <a:gd name="connsiteY1-14" fmla="*/ 73 h 10076"/>
                <a:gd name="connsiteX2-15" fmla="*/ 10000 w 10000"/>
                <a:gd name="connsiteY2-16" fmla="*/ 0 h 10076"/>
                <a:gd name="connsiteX3-17" fmla="*/ 2871 w 10000"/>
                <a:gd name="connsiteY3-18" fmla="*/ 10076 h 10076"/>
                <a:gd name="connsiteX4-19" fmla="*/ 0 w 10000"/>
                <a:gd name="connsiteY4-20" fmla="*/ 10000 h 10076"/>
                <a:gd name="connsiteX0-21" fmla="*/ 0 w 7784"/>
                <a:gd name="connsiteY0-22" fmla="*/ 9933 h 10009"/>
                <a:gd name="connsiteX1-23" fmla="*/ 2932 w 7784"/>
                <a:gd name="connsiteY1-24" fmla="*/ 6 h 10009"/>
                <a:gd name="connsiteX2-25" fmla="*/ 7784 w 7784"/>
                <a:gd name="connsiteY2-26" fmla="*/ 0 h 10009"/>
                <a:gd name="connsiteX3-27" fmla="*/ 2871 w 7784"/>
                <a:gd name="connsiteY3-28" fmla="*/ 10009 h 10009"/>
                <a:gd name="connsiteX4-29" fmla="*/ 0 w 7784"/>
                <a:gd name="connsiteY4-30" fmla="*/ 9933 h 100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 h="10009">
                  <a:moveTo>
                    <a:pt x="0" y="9933"/>
                  </a:moveTo>
                  <a:lnTo>
                    <a:pt x="2932" y="6"/>
                  </a:lnTo>
                  <a:lnTo>
                    <a:pt x="7784" y="0"/>
                  </a:lnTo>
                  <a:lnTo>
                    <a:pt x="2871" y="10009"/>
                  </a:lnTo>
                  <a:lnTo>
                    <a:pt x="0" y="9933"/>
                  </a:lnTo>
                  <a:close/>
                </a:path>
              </a:pathLst>
            </a:custGeom>
            <a:gradFill>
              <a:gsLst>
                <a:gs pos="0">
                  <a:srgbClr val="9FA0A0"/>
                </a:gs>
                <a:gs pos="100000">
                  <a:srgbClr val="DBDCDC"/>
                </a:gs>
              </a:gsLst>
              <a:lin ang="3240000" scaled="0"/>
            </a:gradFill>
            <a:ln>
              <a:noFill/>
            </a:ln>
          </p:spPr>
          <p:txBody>
            <a:bodyPr vert="horz" wrap="square" lIns="114684" tIns="57342" rIns="114684" bIns="57342" numCol="1" anchor="t" anchorCtr="0" compatLnSpc="1"/>
            <a:lstStyle/>
            <a:p>
              <a:endParaRPr lang="zh-CN" altLang="en-US" sz="2385" dirty="0">
                <a:cs typeface="+mn-ea"/>
                <a:sym typeface="+mn-lt"/>
              </a:endParaRPr>
            </a:p>
          </p:txBody>
        </p:sp>
        <p:sp>
          <p:nvSpPr>
            <p:cNvPr id="11" name="Freeform 40"/>
            <p:cNvSpPr/>
            <p:nvPr/>
          </p:nvSpPr>
          <p:spPr bwMode="auto">
            <a:xfrm>
              <a:off x="175369" y="1138530"/>
              <a:ext cx="4753224" cy="4172547"/>
            </a:xfrm>
            <a:custGeom>
              <a:avLst/>
              <a:gdLst>
                <a:gd name="T0" fmla="*/ 2427 w 2942"/>
                <a:gd name="T1" fmla="*/ 624 h 2302"/>
                <a:gd name="T2" fmla="*/ 2594 w 2942"/>
                <a:gd name="T3" fmla="*/ 341 h 2302"/>
                <a:gd name="T4" fmla="*/ 2942 w 2942"/>
                <a:gd name="T5" fmla="*/ 191 h 2302"/>
                <a:gd name="T6" fmla="*/ 2793 w 2942"/>
                <a:gd name="T7" fmla="*/ 0 h 2302"/>
                <a:gd name="T8" fmla="*/ 2788 w 2942"/>
                <a:gd name="T9" fmla="*/ 9 h 2302"/>
                <a:gd name="T10" fmla="*/ 2494 w 2942"/>
                <a:gd name="T11" fmla="*/ 149 h 2302"/>
                <a:gd name="T12" fmla="*/ 2347 w 2942"/>
                <a:gd name="T13" fmla="*/ 375 h 2302"/>
                <a:gd name="T14" fmla="*/ 2347 w 2942"/>
                <a:gd name="T15" fmla="*/ 374 h 2302"/>
                <a:gd name="T16" fmla="*/ 2330 w 2942"/>
                <a:gd name="T17" fmla="*/ 400 h 2302"/>
                <a:gd name="T18" fmla="*/ 2343 w 2942"/>
                <a:gd name="T19" fmla="*/ 379 h 2302"/>
                <a:gd name="T20" fmla="*/ 2072 w 2942"/>
                <a:gd name="T21" fmla="*/ 498 h 2302"/>
                <a:gd name="T22" fmla="*/ 1899 w 2942"/>
                <a:gd name="T23" fmla="*/ 751 h 2302"/>
                <a:gd name="T24" fmla="*/ 1657 w 2942"/>
                <a:gd name="T25" fmla="*/ 848 h 2302"/>
                <a:gd name="T26" fmla="*/ 1213 w 2942"/>
                <a:gd name="T27" fmla="*/ 1458 h 2302"/>
                <a:gd name="T28" fmla="*/ 508 w 2942"/>
                <a:gd name="T29" fmla="*/ 1782 h 2302"/>
                <a:gd name="T30" fmla="*/ 0 w 2942"/>
                <a:gd name="T31" fmla="*/ 2279 h 2302"/>
                <a:gd name="T32" fmla="*/ 807 w 2942"/>
                <a:gd name="T33" fmla="*/ 2302 h 2302"/>
                <a:gd name="T34" fmla="*/ 1502 w 2942"/>
                <a:gd name="T35" fmla="*/ 1394 h 2302"/>
                <a:gd name="T36" fmla="*/ 1631 w 2942"/>
                <a:gd name="T37" fmla="*/ 1144 h 2302"/>
                <a:gd name="T38" fmla="*/ 1897 w 2942"/>
                <a:gd name="T39" fmla="*/ 1055 h 2302"/>
                <a:gd name="T40" fmla="*/ 1899 w 2942"/>
                <a:gd name="T41" fmla="*/ 1048 h 2302"/>
                <a:gd name="T42" fmla="*/ 1914 w 2942"/>
                <a:gd name="T43" fmla="*/ 1047 h 2302"/>
                <a:gd name="T44" fmla="*/ 2108 w 2942"/>
                <a:gd name="T45" fmla="*/ 744 h 2302"/>
                <a:gd name="T46" fmla="*/ 2416 w 2942"/>
                <a:gd name="T47" fmla="*/ 625 h 2302"/>
                <a:gd name="T48" fmla="*/ 2427 w 2942"/>
                <a:gd name="T49" fmla="*/ 624 h 2302"/>
                <a:gd name="connsiteX0" fmla="*/ 8249 w 10000"/>
                <a:gd name="connsiteY0" fmla="*/ 2711 h 10000"/>
                <a:gd name="connsiteX1" fmla="*/ 8817 w 10000"/>
                <a:gd name="connsiteY1" fmla="*/ 1481 h 10000"/>
                <a:gd name="connsiteX2" fmla="*/ 10000 w 10000"/>
                <a:gd name="connsiteY2" fmla="*/ 830 h 10000"/>
                <a:gd name="connsiteX3" fmla="*/ 9494 w 10000"/>
                <a:gd name="connsiteY3" fmla="*/ 0 h 10000"/>
                <a:gd name="connsiteX4" fmla="*/ 9477 w 10000"/>
                <a:gd name="connsiteY4" fmla="*/ 39 h 10000"/>
                <a:gd name="connsiteX5" fmla="*/ 8477 w 10000"/>
                <a:gd name="connsiteY5" fmla="*/ 647 h 10000"/>
                <a:gd name="connsiteX6" fmla="*/ 7978 w 10000"/>
                <a:gd name="connsiteY6" fmla="*/ 1629 h 10000"/>
                <a:gd name="connsiteX7" fmla="*/ 7978 w 10000"/>
                <a:gd name="connsiteY7" fmla="*/ 1625 h 10000"/>
                <a:gd name="connsiteX8" fmla="*/ 7920 w 10000"/>
                <a:gd name="connsiteY8" fmla="*/ 1738 h 10000"/>
                <a:gd name="connsiteX9" fmla="*/ 7964 w 10000"/>
                <a:gd name="connsiteY9" fmla="*/ 1646 h 10000"/>
                <a:gd name="connsiteX10" fmla="*/ 7043 w 10000"/>
                <a:gd name="connsiteY10" fmla="*/ 2163 h 10000"/>
                <a:gd name="connsiteX11" fmla="*/ 6455 w 10000"/>
                <a:gd name="connsiteY11" fmla="*/ 3262 h 10000"/>
                <a:gd name="connsiteX12" fmla="*/ 5632 w 10000"/>
                <a:gd name="connsiteY12" fmla="*/ 3684 h 10000"/>
                <a:gd name="connsiteX13" fmla="*/ 4123 w 10000"/>
                <a:gd name="connsiteY13" fmla="*/ 6334 h 10000"/>
                <a:gd name="connsiteX14" fmla="*/ 1727 w 10000"/>
                <a:gd name="connsiteY14" fmla="*/ 7741 h 10000"/>
                <a:gd name="connsiteX15" fmla="*/ 0 w 10000"/>
                <a:gd name="connsiteY15" fmla="*/ 9900 h 10000"/>
                <a:gd name="connsiteX16" fmla="*/ 2743 w 10000"/>
                <a:gd name="connsiteY16" fmla="*/ 10000 h 10000"/>
                <a:gd name="connsiteX17" fmla="*/ 5105 w 10000"/>
                <a:gd name="connsiteY17" fmla="*/ 6056 h 10000"/>
                <a:gd name="connsiteX18" fmla="*/ 5544 w 10000"/>
                <a:gd name="connsiteY18" fmla="*/ 4970 h 10000"/>
                <a:gd name="connsiteX19" fmla="*/ 6448 w 10000"/>
                <a:gd name="connsiteY19" fmla="*/ 4583 h 10000"/>
                <a:gd name="connsiteX20" fmla="*/ 6506 w 10000"/>
                <a:gd name="connsiteY20" fmla="*/ 4548 h 10000"/>
                <a:gd name="connsiteX21" fmla="*/ 7165 w 10000"/>
                <a:gd name="connsiteY21" fmla="*/ 3232 h 10000"/>
                <a:gd name="connsiteX22" fmla="*/ 8212 w 10000"/>
                <a:gd name="connsiteY22" fmla="*/ 2715 h 10000"/>
                <a:gd name="connsiteX23" fmla="*/ 8249 w 10000"/>
                <a:gd name="connsiteY23" fmla="*/ 2711 h 10000"/>
                <a:gd name="connsiteX0-1" fmla="*/ 8249 w 10000"/>
                <a:gd name="connsiteY0-2" fmla="*/ 2711 h 10000"/>
                <a:gd name="connsiteX1-3" fmla="*/ 8817 w 10000"/>
                <a:gd name="connsiteY1-4" fmla="*/ 1481 h 10000"/>
                <a:gd name="connsiteX2-5" fmla="*/ 10000 w 10000"/>
                <a:gd name="connsiteY2-6" fmla="*/ 830 h 10000"/>
                <a:gd name="connsiteX3-7" fmla="*/ 9494 w 10000"/>
                <a:gd name="connsiteY3-8" fmla="*/ 0 h 10000"/>
                <a:gd name="connsiteX4-9" fmla="*/ 9477 w 10000"/>
                <a:gd name="connsiteY4-10" fmla="*/ 39 h 10000"/>
                <a:gd name="connsiteX5-11" fmla="*/ 8477 w 10000"/>
                <a:gd name="connsiteY5-12" fmla="*/ 647 h 10000"/>
                <a:gd name="connsiteX6-13" fmla="*/ 7978 w 10000"/>
                <a:gd name="connsiteY6-14" fmla="*/ 1629 h 10000"/>
                <a:gd name="connsiteX7-15" fmla="*/ 7978 w 10000"/>
                <a:gd name="connsiteY7-16" fmla="*/ 1625 h 10000"/>
                <a:gd name="connsiteX8-17" fmla="*/ 7920 w 10000"/>
                <a:gd name="connsiteY8-18" fmla="*/ 1738 h 10000"/>
                <a:gd name="connsiteX9-19" fmla="*/ 7964 w 10000"/>
                <a:gd name="connsiteY9-20" fmla="*/ 1646 h 10000"/>
                <a:gd name="connsiteX10-21" fmla="*/ 7043 w 10000"/>
                <a:gd name="connsiteY10-22" fmla="*/ 2163 h 10000"/>
                <a:gd name="connsiteX11-23" fmla="*/ 6455 w 10000"/>
                <a:gd name="connsiteY11-24" fmla="*/ 3262 h 10000"/>
                <a:gd name="connsiteX12-25" fmla="*/ 5632 w 10000"/>
                <a:gd name="connsiteY12-26" fmla="*/ 3684 h 10000"/>
                <a:gd name="connsiteX13-27" fmla="*/ 4123 w 10000"/>
                <a:gd name="connsiteY13-28" fmla="*/ 6334 h 10000"/>
                <a:gd name="connsiteX14-29" fmla="*/ 1727 w 10000"/>
                <a:gd name="connsiteY14-30" fmla="*/ 7741 h 10000"/>
                <a:gd name="connsiteX15-31" fmla="*/ 0 w 10000"/>
                <a:gd name="connsiteY15-32" fmla="*/ 9900 h 10000"/>
                <a:gd name="connsiteX16-33" fmla="*/ 2743 w 10000"/>
                <a:gd name="connsiteY16-34" fmla="*/ 10000 h 10000"/>
                <a:gd name="connsiteX17-35" fmla="*/ 5105 w 10000"/>
                <a:gd name="connsiteY17-36" fmla="*/ 6056 h 10000"/>
                <a:gd name="connsiteX18-37" fmla="*/ 5544 w 10000"/>
                <a:gd name="connsiteY18-38" fmla="*/ 4970 h 10000"/>
                <a:gd name="connsiteX19-39" fmla="*/ 6448 w 10000"/>
                <a:gd name="connsiteY19-40" fmla="*/ 4583 h 10000"/>
                <a:gd name="connsiteX20-41" fmla="*/ 6506 w 10000"/>
                <a:gd name="connsiteY20-42" fmla="*/ 4548 h 10000"/>
                <a:gd name="connsiteX21-43" fmla="*/ 7165 w 10000"/>
                <a:gd name="connsiteY21-44" fmla="*/ 3232 h 10000"/>
                <a:gd name="connsiteX22-45" fmla="*/ 8212 w 10000"/>
                <a:gd name="connsiteY22-46" fmla="*/ 2715 h 10000"/>
                <a:gd name="connsiteX23-47" fmla="*/ 8249 w 10000"/>
                <a:gd name="connsiteY23-48" fmla="*/ 2711 h 10000"/>
                <a:gd name="connsiteX0-49" fmla="*/ 8249 w 10000"/>
                <a:gd name="connsiteY0-50" fmla="*/ 2711 h 10000"/>
                <a:gd name="connsiteX1-51" fmla="*/ 8817 w 10000"/>
                <a:gd name="connsiteY1-52" fmla="*/ 1481 h 10000"/>
                <a:gd name="connsiteX2-53" fmla="*/ 10000 w 10000"/>
                <a:gd name="connsiteY2-54" fmla="*/ 830 h 10000"/>
                <a:gd name="connsiteX3-55" fmla="*/ 9494 w 10000"/>
                <a:gd name="connsiteY3-56" fmla="*/ 0 h 10000"/>
                <a:gd name="connsiteX4-57" fmla="*/ 9477 w 10000"/>
                <a:gd name="connsiteY4-58" fmla="*/ 39 h 10000"/>
                <a:gd name="connsiteX5-59" fmla="*/ 8477 w 10000"/>
                <a:gd name="connsiteY5-60" fmla="*/ 647 h 10000"/>
                <a:gd name="connsiteX6-61" fmla="*/ 7978 w 10000"/>
                <a:gd name="connsiteY6-62" fmla="*/ 1629 h 10000"/>
                <a:gd name="connsiteX7-63" fmla="*/ 7978 w 10000"/>
                <a:gd name="connsiteY7-64" fmla="*/ 1625 h 10000"/>
                <a:gd name="connsiteX8-65" fmla="*/ 7920 w 10000"/>
                <a:gd name="connsiteY8-66" fmla="*/ 1738 h 10000"/>
                <a:gd name="connsiteX9-67" fmla="*/ 7964 w 10000"/>
                <a:gd name="connsiteY9-68" fmla="*/ 1646 h 10000"/>
                <a:gd name="connsiteX10-69" fmla="*/ 7043 w 10000"/>
                <a:gd name="connsiteY10-70" fmla="*/ 2163 h 10000"/>
                <a:gd name="connsiteX11-71" fmla="*/ 6455 w 10000"/>
                <a:gd name="connsiteY11-72" fmla="*/ 3262 h 10000"/>
                <a:gd name="connsiteX12-73" fmla="*/ 5632 w 10000"/>
                <a:gd name="connsiteY12-74" fmla="*/ 3684 h 10000"/>
                <a:gd name="connsiteX13-75" fmla="*/ 4123 w 10000"/>
                <a:gd name="connsiteY13-76" fmla="*/ 6334 h 10000"/>
                <a:gd name="connsiteX14-77" fmla="*/ 1727 w 10000"/>
                <a:gd name="connsiteY14-78" fmla="*/ 7741 h 10000"/>
                <a:gd name="connsiteX15-79" fmla="*/ 0 w 10000"/>
                <a:gd name="connsiteY15-80" fmla="*/ 9900 h 10000"/>
                <a:gd name="connsiteX16-81" fmla="*/ 2743 w 10000"/>
                <a:gd name="connsiteY16-82" fmla="*/ 10000 h 10000"/>
                <a:gd name="connsiteX17-83" fmla="*/ 5105 w 10000"/>
                <a:gd name="connsiteY17-84" fmla="*/ 6056 h 10000"/>
                <a:gd name="connsiteX18-85" fmla="*/ 5544 w 10000"/>
                <a:gd name="connsiteY18-86" fmla="*/ 4970 h 10000"/>
                <a:gd name="connsiteX19-87" fmla="*/ 6448 w 10000"/>
                <a:gd name="connsiteY19-88" fmla="*/ 4583 h 10000"/>
                <a:gd name="connsiteX20-89" fmla="*/ 6506 w 10000"/>
                <a:gd name="connsiteY20-90" fmla="*/ 4548 h 10000"/>
                <a:gd name="connsiteX21-91" fmla="*/ 7165 w 10000"/>
                <a:gd name="connsiteY21-92" fmla="*/ 3232 h 10000"/>
                <a:gd name="connsiteX22-93" fmla="*/ 8212 w 10000"/>
                <a:gd name="connsiteY22-94" fmla="*/ 2715 h 10000"/>
                <a:gd name="connsiteX23-95" fmla="*/ 8249 w 10000"/>
                <a:gd name="connsiteY23-96" fmla="*/ 2711 h 10000"/>
                <a:gd name="connsiteX0-97" fmla="*/ 8224 w 10000"/>
                <a:gd name="connsiteY0-98" fmla="*/ 2906 h 10000"/>
                <a:gd name="connsiteX1-99" fmla="*/ 8817 w 10000"/>
                <a:gd name="connsiteY1-100" fmla="*/ 1481 h 10000"/>
                <a:gd name="connsiteX2-101" fmla="*/ 10000 w 10000"/>
                <a:gd name="connsiteY2-102" fmla="*/ 830 h 10000"/>
                <a:gd name="connsiteX3-103" fmla="*/ 9494 w 10000"/>
                <a:gd name="connsiteY3-104" fmla="*/ 0 h 10000"/>
                <a:gd name="connsiteX4-105" fmla="*/ 9477 w 10000"/>
                <a:gd name="connsiteY4-106" fmla="*/ 39 h 10000"/>
                <a:gd name="connsiteX5-107" fmla="*/ 8477 w 10000"/>
                <a:gd name="connsiteY5-108" fmla="*/ 647 h 10000"/>
                <a:gd name="connsiteX6-109" fmla="*/ 7978 w 10000"/>
                <a:gd name="connsiteY6-110" fmla="*/ 1629 h 10000"/>
                <a:gd name="connsiteX7-111" fmla="*/ 7978 w 10000"/>
                <a:gd name="connsiteY7-112" fmla="*/ 1625 h 10000"/>
                <a:gd name="connsiteX8-113" fmla="*/ 7920 w 10000"/>
                <a:gd name="connsiteY8-114" fmla="*/ 1738 h 10000"/>
                <a:gd name="connsiteX9-115" fmla="*/ 7964 w 10000"/>
                <a:gd name="connsiteY9-116" fmla="*/ 1646 h 10000"/>
                <a:gd name="connsiteX10-117" fmla="*/ 7043 w 10000"/>
                <a:gd name="connsiteY10-118" fmla="*/ 2163 h 10000"/>
                <a:gd name="connsiteX11-119" fmla="*/ 6455 w 10000"/>
                <a:gd name="connsiteY11-120" fmla="*/ 3262 h 10000"/>
                <a:gd name="connsiteX12-121" fmla="*/ 5632 w 10000"/>
                <a:gd name="connsiteY12-122" fmla="*/ 3684 h 10000"/>
                <a:gd name="connsiteX13-123" fmla="*/ 4123 w 10000"/>
                <a:gd name="connsiteY13-124" fmla="*/ 6334 h 10000"/>
                <a:gd name="connsiteX14-125" fmla="*/ 1727 w 10000"/>
                <a:gd name="connsiteY14-126" fmla="*/ 7741 h 10000"/>
                <a:gd name="connsiteX15-127" fmla="*/ 0 w 10000"/>
                <a:gd name="connsiteY15-128" fmla="*/ 9900 h 10000"/>
                <a:gd name="connsiteX16-129" fmla="*/ 2743 w 10000"/>
                <a:gd name="connsiteY16-130" fmla="*/ 10000 h 10000"/>
                <a:gd name="connsiteX17-131" fmla="*/ 5105 w 10000"/>
                <a:gd name="connsiteY17-132" fmla="*/ 6056 h 10000"/>
                <a:gd name="connsiteX18-133" fmla="*/ 5544 w 10000"/>
                <a:gd name="connsiteY18-134" fmla="*/ 4970 h 10000"/>
                <a:gd name="connsiteX19-135" fmla="*/ 6448 w 10000"/>
                <a:gd name="connsiteY19-136" fmla="*/ 4583 h 10000"/>
                <a:gd name="connsiteX20-137" fmla="*/ 6506 w 10000"/>
                <a:gd name="connsiteY20-138" fmla="*/ 4548 h 10000"/>
                <a:gd name="connsiteX21-139" fmla="*/ 7165 w 10000"/>
                <a:gd name="connsiteY21-140" fmla="*/ 3232 h 10000"/>
                <a:gd name="connsiteX22-141" fmla="*/ 8212 w 10000"/>
                <a:gd name="connsiteY22-142" fmla="*/ 2715 h 10000"/>
                <a:gd name="connsiteX23-143" fmla="*/ 8224 w 10000"/>
                <a:gd name="connsiteY23-144" fmla="*/ 2906 h 10000"/>
                <a:gd name="connsiteX0-145" fmla="*/ 8224 w 10000"/>
                <a:gd name="connsiteY0-146" fmla="*/ 2906 h 10000"/>
                <a:gd name="connsiteX1-147" fmla="*/ 8817 w 10000"/>
                <a:gd name="connsiteY1-148" fmla="*/ 1481 h 10000"/>
                <a:gd name="connsiteX2-149" fmla="*/ 10000 w 10000"/>
                <a:gd name="connsiteY2-150" fmla="*/ 830 h 10000"/>
                <a:gd name="connsiteX3-151" fmla="*/ 9494 w 10000"/>
                <a:gd name="connsiteY3-152" fmla="*/ 0 h 10000"/>
                <a:gd name="connsiteX4-153" fmla="*/ 9477 w 10000"/>
                <a:gd name="connsiteY4-154" fmla="*/ 39 h 10000"/>
                <a:gd name="connsiteX5-155" fmla="*/ 8477 w 10000"/>
                <a:gd name="connsiteY5-156" fmla="*/ 647 h 10000"/>
                <a:gd name="connsiteX6-157" fmla="*/ 7978 w 10000"/>
                <a:gd name="connsiteY6-158" fmla="*/ 1629 h 10000"/>
                <a:gd name="connsiteX7-159" fmla="*/ 7978 w 10000"/>
                <a:gd name="connsiteY7-160" fmla="*/ 1625 h 10000"/>
                <a:gd name="connsiteX8-161" fmla="*/ 7920 w 10000"/>
                <a:gd name="connsiteY8-162" fmla="*/ 1738 h 10000"/>
                <a:gd name="connsiteX9-163" fmla="*/ 7964 w 10000"/>
                <a:gd name="connsiteY9-164" fmla="*/ 1646 h 10000"/>
                <a:gd name="connsiteX10-165" fmla="*/ 7043 w 10000"/>
                <a:gd name="connsiteY10-166" fmla="*/ 2163 h 10000"/>
                <a:gd name="connsiteX11-167" fmla="*/ 6455 w 10000"/>
                <a:gd name="connsiteY11-168" fmla="*/ 3262 h 10000"/>
                <a:gd name="connsiteX12-169" fmla="*/ 5632 w 10000"/>
                <a:gd name="connsiteY12-170" fmla="*/ 3684 h 10000"/>
                <a:gd name="connsiteX13-171" fmla="*/ 4123 w 10000"/>
                <a:gd name="connsiteY13-172" fmla="*/ 6334 h 10000"/>
                <a:gd name="connsiteX14-173" fmla="*/ 1727 w 10000"/>
                <a:gd name="connsiteY14-174" fmla="*/ 7741 h 10000"/>
                <a:gd name="connsiteX15-175" fmla="*/ 0 w 10000"/>
                <a:gd name="connsiteY15-176" fmla="*/ 9900 h 10000"/>
                <a:gd name="connsiteX16-177" fmla="*/ 2743 w 10000"/>
                <a:gd name="connsiteY16-178" fmla="*/ 10000 h 10000"/>
                <a:gd name="connsiteX17-179" fmla="*/ 5105 w 10000"/>
                <a:gd name="connsiteY17-180" fmla="*/ 6056 h 10000"/>
                <a:gd name="connsiteX18-181" fmla="*/ 5544 w 10000"/>
                <a:gd name="connsiteY18-182" fmla="*/ 4970 h 10000"/>
                <a:gd name="connsiteX19-183" fmla="*/ 6448 w 10000"/>
                <a:gd name="connsiteY19-184" fmla="*/ 4583 h 10000"/>
                <a:gd name="connsiteX20-185" fmla="*/ 6506 w 10000"/>
                <a:gd name="connsiteY20-186" fmla="*/ 4548 h 10000"/>
                <a:gd name="connsiteX21-187" fmla="*/ 7165 w 10000"/>
                <a:gd name="connsiteY21-188" fmla="*/ 3232 h 10000"/>
                <a:gd name="connsiteX22-189" fmla="*/ 8100 w 10000"/>
                <a:gd name="connsiteY22-190" fmla="*/ 2950 h 10000"/>
                <a:gd name="connsiteX23-191" fmla="*/ 8224 w 10000"/>
                <a:gd name="connsiteY23-192" fmla="*/ 2906 h 10000"/>
                <a:gd name="connsiteX0-193" fmla="*/ 8173 w 10000"/>
                <a:gd name="connsiteY0-194" fmla="*/ 2906 h 10000"/>
                <a:gd name="connsiteX1-195" fmla="*/ 8817 w 10000"/>
                <a:gd name="connsiteY1-196" fmla="*/ 1481 h 10000"/>
                <a:gd name="connsiteX2-197" fmla="*/ 10000 w 10000"/>
                <a:gd name="connsiteY2-198" fmla="*/ 830 h 10000"/>
                <a:gd name="connsiteX3-199" fmla="*/ 9494 w 10000"/>
                <a:gd name="connsiteY3-200" fmla="*/ 0 h 10000"/>
                <a:gd name="connsiteX4-201" fmla="*/ 9477 w 10000"/>
                <a:gd name="connsiteY4-202" fmla="*/ 39 h 10000"/>
                <a:gd name="connsiteX5-203" fmla="*/ 8477 w 10000"/>
                <a:gd name="connsiteY5-204" fmla="*/ 647 h 10000"/>
                <a:gd name="connsiteX6-205" fmla="*/ 7978 w 10000"/>
                <a:gd name="connsiteY6-206" fmla="*/ 1629 h 10000"/>
                <a:gd name="connsiteX7-207" fmla="*/ 7978 w 10000"/>
                <a:gd name="connsiteY7-208" fmla="*/ 1625 h 10000"/>
                <a:gd name="connsiteX8-209" fmla="*/ 7920 w 10000"/>
                <a:gd name="connsiteY8-210" fmla="*/ 1738 h 10000"/>
                <a:gd name="connsiteX9-211" fmla="*/ 7964 w 10000"/>
                <a:gd name="connsiteY9-212" fmla="*/ 1646 h 10000"/>
                <a:gd name="connsiteX10-213" fmla="*/ 7043 w 10000"/>
                <a:gd name="connsiteY10-214" fmla="*/ 2163 h 10000"/>
                <a:gd name="connsiteX11-215" fmla="*/ 6455 w 10000"/>
                <a:gd name="connsiteY11-216" fmla="*/ 3262 h 10000"/>
                <a:gd name="connsiteX12-217" fmla="*/ 5632 w 10000"/>
                <a:gd name="connsiteY12-218" fmla="*/ 3684 h 10000"/>
                <a:gd name="connsiteX13-219" fmla="*/ 4123 w 10000"/>
                <a:gd name="connsiteY13-220" fmla="*/ 6334 h 10000"/>
                <a:gd name="connsiteX14-221" fmla="*/ 1727 w 10000"/>
                <a:gd name="connsiteY14-222" fmla="*/ 7741 h 10000"/>
                <a:gd name="connsiteX15-223" fmla="*/ 0 w 10000"/>
                <a:gd name="connsiteY15-224" fmla="*/ 9900 h 10000"/>
                <a:gd name="connsiteX16-225" fmla="*/ 2743 w 10000"/>
                <a:gd name="connsiteY16-226" fmla="*/ 10000 h 10000"/>
                <a:gd name="connsiteX17-227" fmla="*/ 5105 w 10000"/>
                <a:gd name="connsiteY17-228" fmla="*/ 6056 h 10000"/>
                <a:gd name="connsiteX18-229" fmla="*/ 5544 w 10000"/>
                <a:gd name="connsiteY18-230" fmla="*/ 4970 h 10000"/>
                <a:gd name="connsiteX19-231" fmla="*/ 6448 w 10000"/>
                <a:gd name="connsiteY19-232" fmla="*/ 4583 h 10000"/>
                <a:gd name="connsiteX20-233" fmla="*/ 6506 w 10000"/>
                <a:gd name="connsiteY20-234" fmla="*/ 4548 h 10000"/>
                <a:gd name="connsiteX21-235" fmla="*/ 7165 w 10000"/>
                <a:gd name="connsiteY21-236" fmla="*/ 3232 h 10000"/>
                <a:gd name="connsiteX22-237" fmla="*/ 8100 w 10000"/>
                <a:gd name="connsiteY22-238" fmla="*/ 2950 h 10000"/>
                <a:gd name="connsiteX23-239" fmla="*/ 8173 w 10000"/>
                <a:gd name="connsiteY23-240" fmla="*/ 2906 h 10000"/>
                <a:gd name="connsiteX0-241" fmla="*/ 8173 w 10000"/>
                <a:gd name="connsiteY0-242" fmla="*/ 2906 h 10000"/>
                <a:gd name="connsiteX1-243" fmla="*/ 8817 w 10000"/>
                <a:gd name="connsiteY1-244" fmla="*/ 1481 h 10000"/>
                <a:gd name="connsiteX2-245" fmla="*/ 10000 w 10000"/>
                <a:gd name="connsiteY2-246" fmla="*/ 830 h 10000"/>
                <a:gd name="connsiteX3-247" fmla="*/ 9494 w 10000"/>
                <a:gd name="connsiteY3-248" fmla="*/ 0 h 10000"/>
                <a:gd name="connsiteX4-249" fmla="*/ 9477 w 10000"/>
                <a:gd name="connsiteY4-250" fmla="*/ 39 h 10000"/>
                <a:gd name="connsiteX5-251" fmla="*/ 8477 w 10000"/>
                <a:gd name="connsiteY5-252" fmla="*/ 647 h 10000"/>
                <a:gd name="connsiteX6-253" fmla="*/ 7978 w 10000"/>
                <a:gd name="connsiteY6-254" fmla="*/ 1629 h 10000"/>
                <a:gd name="connsiteX7-255" fmla="*/ 7978 w 10000"/>
                <a:gd name="connsiteY7-256" fmla="*/ 1625 h 10000"/>
                <a:gd name="connsiteX8-257" fmla="*/ 7920 w 10000"/>
                <a:gd name="connsiteY8-258" fmla="*/ 1738 h 10000"/>
                <a:gd name="connsiteX9-259" fmla="*/ 7964 w 10000"/>
                <a:gd name="connsiteY9-260" fmla="*/ 1646 h 10000"/>
                <a:gd name="connsiteX10-261" fmla="*/ 7043 w 10000"/>
                <a:gd name="connsiteY10-262" fmla="*/ 2163 h 10000"/>
                <a:gd name="connsiteX11-263" fmla="*/ 6455 w 10000"/>
                <a:gd name="connsiteY11-264" fmla="*/ 3262 h 10000"/>
                <a:gd name="connsiteX12-265" fmla="*/ 5632 w 10000"/>
                <a:gd name="connsiteY12-266" fmla="*/ 3684 h 10000"/>
                <a:gd name="connsiteX13-267" fmla="*/ 4123 w 10000"/>
                <a:gd name="connsiteY13-268" fmla="*/ 6334 h 10000"/>
                <a:gd name="connsiteX14-269" fmla="*/ 1727 w 10000"/>
                <a:gd name="connsiteY14-270" fmla="*/ 7741 h 10000"/>
                <a:gd name="connsiteX15-271" fmla="*/ 0 w 10000"/>
                <a:gd name="connsiteY15-272" fmla="*/ 9900 h 10000"/>
                <a:gd name="connsiteX16-273" fmla="*/ 2743 w 10000"/>
                <a:gd name="connsiteY16-274" fmla="*/ 10000 h 10000"/>
                <a:gd name="connsiteX17-275" fmla="*/ 5105 w 10000"/>
                <a:gd name="connsiteY17-276" fmla="*/ 6056 h 10000"/>
                <a:gd name="connsiteX18-277" fmla="*/ 5544 w 10000"/>
                <a:gd name="connsiteY18-278" fmla="*/ 4970 h 10000"/>
                <a:gd name="connsiteX19-279" fmla="*/ 6448 w 10000"/>
                <a:gd name="connsiteY19-280" fmla="*/ 4583 h 10000"/>
                <a:gd name="connsiteX20-281" fmla="*/ 6506 w 10000"/>
                <a:gd name="connsiteY20-282" fmla="*/ 4548 h 10000"/>
                <a:gd name="connsiteX21-283" fmla="*/ 7165 w 10000"/>
                <a:gd name="connsiteY21-284" fmla="*/ 3232 h 10000"/>
                <a:gd name="connsiteX22-285" fmla="*/ 8173 w 10000"/>
                <a:gd name="connsiteY22-286" fmla="*/ 2906 h 10000"/>
                <a:gd name="connsiteX0-287" fmla="*/ 8158 w 10000"/>
                <a:gd name="connsiteY0-288" fmla="*/ 2913 h 10000"/>
                <a:gd name="connsiteX1-289" fmla="*/ 8817 w 10000"/>
                <a:gd name="connsiteY1-290" fmla="*/ 1481 h 10000"/>
                <a:gd name="connsiteX2-291" fmla="*/ 10000 w 10000"/>
                <a:gd name="connsiteY2-292" fmla="*/ 830 h 10000"/>
                <a:gd name="connsiteX3-293" fmla="*/ 9494 w 10000"/>
                <a:gd name="connsiteY3-294" fmla="*/ 0 h 10000"/>
                <a:gd name="connsiteX4-295" fmla="*/ 9477 w 10000"/>
                <a:gd name="connsiteY4-296" fmla="*/ 39 h 10000"/>
                <a:gd name="connsiteX5-297" fmla="*/ 8477 w 10000"/>
                <a:gd name="connsiteY5-298" fmla="*/ 647 h 10000"/>
                <a:gd name="connsiteX6-299" fmla="*/ 7978 w 10000"/>
                <a:gd name="connsiteY6-300" fmla="*/ 1629 h 10000"/>
                <a:gd name="connsiteX7-301" fmla="*/ 7978 w 10000"/>
                <a:gd name="connsiteY7-302" fmla="*/ 1625 h 10000"/>
                <a:gd name="connsiteX8-303" fmla="*/ 7920 w 10000"/>
                <a:gd name="connsiteY8-304" fmla="*/ 1738 h 10000"/>
                <a:gd name="connsiteX9-305" fmla="*/ 7964 w 10000"/>
                <a:gd name="connsiteY9-306" fmla="*/ 1646 h 10000"/>
                <a:gd name="connsiteX10-307" fmla="*/ 7043 w 10000"/>
                <a:gd name="connsiteY10-308" fmla="*/ 2163 h 10000"/>
                <a:gd name="connsiteX11-309" fmla="*/ 6455 w 10000"/>
                <a:gd name="connsiteY11-310" fmla="*/ 3262 h 10000"/>
                <a:gd name="connsiteX12-311" fmla="*/ 5632 w 10000"/>
                <a:gd name="connsiteY12-312" fmla="*/ 3684 h 10000"/>
                <a:gd name="connsiteX13-313" fmla="*/ 4123 w 10000"/>
                <a:gd name="connsiteY13-314" fmla="*/ 6334 h 10000"/>
                <a:gd name="connsiteX14-315" fmla="*/ 1727 w 10000"/>
                <a:gd name="connsiteY14-316" fmla="*/ 7741 h 10000"/>
                <a:gd name="connsiteX15-317" fmla="*/ 0 w 10000"/>
                <a:gd name="connsiteY15-318" fmla="*/ 9900 h 10000"/>
                <a:gd name="connsiteX16-319" fmla="*/ 2743 w 10000"/>
                <a:gd name="connsiteY16-320" fmla="*/ 10000 h 10000"/>
                <a:gd name="connsiteX17-321" fmla="*/ 5105 w 10000"/>
                <a:gd name="connsiteY17-322" fmla="*/ 6056 h 10000"/>
                <a:gd name="connsiteX18-323" fmla="*/ 5544 w 10000"/>
                <a:gd name="connsiteY18-324" fmla="*/ 4970 h 10000"/>
                <a:gd name="connsiteX19-325" fmla="*/ 6448 w 10000"/>
                <a:gd name="connsiteY19-326" fmla="*/ 4583 h 10000"/>
                <a:gd name="connsiteX20-327" fmla="*/ 6506 w 10000"/>
                <a:gd name="connsiteY20-328" fmla="*/ 4548 h 10000"/>
                <a:gd name="connsiteX21-329" fmla="*/ 7165 w 10000"/>
                <a:gd name="connsiteY21-330" fmla="*/ 3232 h 10000"/>
                <a:gd name="connsiteX22-331" fmla="*/ 8158 w 10000"/>
                <a:gd name="connsiteY22-332" fmla="*/ 2913 h 10000"/>
                <a:gd name="connsiteX0-333" fmla="*/ 8158 w 9842"/>
                <a:gd name="connsiteY0-334" fmla="*/ 2913 h 10000"/>
                <a:gd name="connsiteX1-335" fmla="*/ 8817 w 9842"/>
                <a:gd name="connsiteY1-336" fmla="*/ 1481 h 10000"/>
                <a:gd name="connsiteX2-337" fmla="*/ 9842 w 9842"/>
                <a:gd name="connsiteY2-338" fmla="*/ 726 h 10000"/>
                <a:gd name="connsiteX3-339" fmla="*/ 9494 w 9842"/>
                <a:gd name="connsiteY3-340" fmla="*/ 0 h 10000"/>
                <a:gd name="connsiteX4-341" fmla="*/ 9477 w 9842"/>
                <a:gd name="connsiteY4-342" fmla="*/ 39 h 10000"/>
                <a:gd name="connsiteX5-343" fmla="*/ 8477 w 9842"/>
                <a:gd name="connsiteY5-344" fmla="*/ 647 h 10000"/>
                <a:gd name="connsiteX6-345" fmla="*/ 7978 w 9842"/>
                <a:gd name="connsiteY6-346" fmla="*/ 1629 h 10000"/>
                <a:gd name="connsiteX7-347" fmla="*/ 7978 w 9842"/>
                <a:gd name="connsiteY7-348" fmla="*/ 1625 h 10000"/>
                <a:gd name="connsiteX8-349" fmla="*/ 7920 w 9842"/>
                <a:gd name="connsiteY8-350" fmla="*/ 1738 h 10000"/>
                <a:gd name="connsiteX9-351" fmla="*/ 7964 w 9842"/>
                <a:gd name="connsiteY9-352" fmla="*/ 1646 h 10000"/>
                <a:gd name="connsiteX10-353" fmla="*/ 7043 w 9842"/>
                <a:gd name="connsiteY10-354" fmla="*/ 2163 h 10000"/>
                <a:gd name="connsiteX11-355" fmla="*/ 6455 w 9842"/>
                <a:gd name="connsiteY11-356" fmla="*/ 3262 h 10000"/>
                <a:gd name="connsiteX12-357" fmla="*/ 5632 w 9842"/>
                <a:gd name="connsiteY12-358" fmla="*/ 3684 h 10000"/>
                <a:gd name="connsiteX13-359" fmla="*/ 4123 w 9842"/>
                <a:gd name="connsiteY13-360" fmla="*/ 6334 h 10000"/>
                <a:gd name="connsiteX14-361" fmla="*/ 1727 w 9842"/>
                <a:gd name="connsiteY14-362" fmla="*/ 7741 h 10000"/>
                <a:gd name="connsiteX15-363" fmla="*/ 0 w 9842"/>
                <a:gd name="connsiteY15-364" fmla="*/ 9900 h 10000"/>
                <a:gd name="connsiteX16-365" fmla="*/ 2743 w 9842"/>
                <a:gd name="connsiteY16-366" fmla="*/ 10000 h 10000"/>
                <a:gd name="connsiteX17-367" fmla="*/ 5105 w 9842"/>
                <a:gd name="connsiteY17-368" fmla="*/ 6056 h 10000"/>
                <a:gd name="connsiteX18-369" fmla="*/ 5544 w 9842"/>
                <a:gd name="connsiteY18-370" fmla="*/ 4970 h 10000"/>
                <a:gd name="connsiteX19-371" fmla="*/ 6448 w 9842"/>
                <a:gd name="connsiteY19-372" fmla="*/ 4583 h 10000"/>
                <a:gd name="connsiteX20-373" fmla="*/ 6506 w 9842"/>
                <a:gd name="connsiteY20-374" fmla="*/ 4548 h 10000"/>
                <a:gd name="connsiteX21-375" fmla="*/ 7165 w 9842"/>
                <a:gd name="connsiteY21-376" fmla="*/ 3232 h 10000"/>
                <a:gd name="connsiteX22-377" fmla="*/ 8158 w 9842"/>
                <a:gd name="connsiteY22-378" fmla="*/ 2913 h 10000"/>
                <a:gd name="connsiteX0-379" fmla="*/ 8289 w 10000"/>
                <a:gd name="connsiteY0-380" fmla="*/ 2913 h 10000"/>
                <a:gd name="connsiteX1-381" fmla="*/ 9093 w 10000"/>
                <a:gd name="connsiteY1-382" fmla="*/ 1150 h 10000"/>
                <a:gd name="connsiteX2-383" fmla="*/ 10000 w 10000"/>
                <a:gd name="connsiteY2-384" fmla="*/ 726 h 10000"/>
                <a:gd name="connsiteX3-385" fmla="*/ 9646 w 10000"/>
                <a:gd name="connsiteY3-386" fmla="*/ 0 h 10000"/>
                <a:gd name="connsiteX4-387" fmla="*/ 9629 w 10000"/>
                <a:gd name="connsiteY4-388" fmla="*/ 39 h 10000"/>
                <a:gd name="connsiteX5-389" fmla="*/ 8613 w 10000"/>
                <a:gd name="connsiteY5-390" fmla="*/ 647 h 10000"/>
                <a:gd name="connsiteX6-391" fmla="*/ 8106 w 10000"/>
                <a:gd name="connsiteY6-392" fmla="*/ 1629 h 10000"/>
                <a:gd name="connsiteX7-393" fmla="*/ 8106 w 10000"/>
                <a:gd name="connsiteY7-394" fmla="*/ 1625 h 10000"/>
                <a:gd name="connsiteX8-395" fmla="*/ 8047 w 10000"/>
                <a:gd name="connsiteY8-396" fmla="*/ 1738 h 10000"/>
                <a:gd name="connsiteX9-397" fmla="*/ 8092 w 10000"/>
                <a:gd name="connsiteY9-398" fmla="*/ 1646 h 10000"/>
                <a:gd name="connsiteX10-399" fmla="*/ 7156 w 10000"/>
                <a:gd name="connsiteY10-400" fmla="*/ 2163 h 10000"/>
                <a:gd name="connsiteX11-401" fmla="*/ 6559 w 10000"/>
                <a:gd name="connsiteY11-402" fmla="*/ 3262 h 10000"/>
                <a:gd name="connsiteX12-403" fmla="*/ 5722 w 10000"/>
                <a:gd name="connsiteY12-404" fmla="*/ 3684 h 10000"/>
                <a:gd name="connsiteX13-405" fmla="*/ 4189 w 10000"/>
                <a:gd name="connsiteY13-406" fmla="*/ 6334 h 10000"/>
                <a:gd name="connsiteX14-407" fmla="*/ 1755 w 10000"/>
                <a:gd name="connsiteY14-408" fmla="*/ 7741 h 10000"/>
                <a:gd name="connsiteX15-409" fmla="*/ 0 w 10000"/>
                <a:gd name="connsiteY15-410" fmla="*/ 9900 h 10000"/>
                <a:gd name="connsiteX16-411" fmla="*/ 2787 w 10000"/>
                <a:gd name="connsiteY16-412" fmla="*/ 10000 h 10000"/>
                <a:gd name="connsiteX17-413" fmla="*/ 5187 w 10000"/>
                <a:gd name="connsiteY17-414" fmla="*/ 6056 h 10000"/>
                <a:gd name="connsiteX18-415" fmla="*/ 5633 w 10000"/>
                <a:gd name="connsiteY18-416" fmla="*/ 4970 h 10000"/>
                <a:gd name="connsiteX19-417" fmla="*/ 6552 w 10000"/>
                <a:gd name="connsiteY19-418" fmla="*/ 4583 h 10000"/>
                <a:gd name="connsiteX20-419" fmla="*/ 6610 w 10000"/>
                <a:gd name="connsiteY20-420" fmla="*/ 4548 h 10000"/>
                <a:gd name="connsiteX21-421" fmla="*/ 7280 w 10000"/>
                <a:gd name="connsiteY21-422" fmla="*/ 3232 h 10000"/>
                <a:gd name="connsiteX22-423" fmla="*/ 8289 w 10000"/>
                <a:gd name="connsiteY22-424" fmla="*/ 2913 h 10000"/>
                <a:gd name="connsiteX0-425" fmla="*/ 8289 w 10000"/>
                <a:gd name="connsiteY0-426" fmla="*/ 2913 h 10000"/>
                <a:gd name="connsiteX1-427" fmla="*/ 9339 w 10000"/>
                <a:gd name="connsiteY1-428" fmla="*/ 1150 h 10000"/>
                <a:gd name="connsiteX2-429" fmla="*/ 10000 w 10000"/>
                <a:gd name="connsiteY2-430" fmla="*/ 726 h 10000"/>
                <a:gd name="connsiteX3-431" fmla="*/ 9646 w 10000"/>
                <a:gd name="connsiteY3-432" fmla="*/ 0 h 10000"/>
                <a:gd name="connsiteX4-433" fmla="*/ 9629 w 10000"/>
                <a:gd name="connsiteY4-434" fmla="*/ 39 h 10000"/>
                <a:gd name="connsiteX5-435" fmla="*/ 8613 w 10000"/>
                <a:gd name="connsiteY5-436" fmla="*/ 647 h 10000"/>
                <a:gd name="connsiteX6-437" fmla="*/ 8106 w 10000"/>
                <a:gd name="connsiteY6-438" fmla="*/ 1629 h 10000"/>
                <a:gd name="connsiteX7-439" fmla="*/ 8106 w 10000"/>
                <a:gd name="connsiteY7-440" fmla="*/ 1625 h 10000"/>
                <a:gd name="connsiteX8-441" fmla="*/ 8047 w 10000"/>
                <a:gd name="connsiteY8-442" fmla="*/ 1738 h 10000"/>
                <a:gd name="connsiteX9-443" fmla="*/ 8092 w 10000"/>
                <a:gd name="connsiteY9-444" fmla="*/ 1646 h 10000"/>
                <a:gd name="connsiteX10-445" fmla="*/ 7156 w 10000"/>
                <a:gd name="connsiteY10-446" fmla="*/ 2163 h 10000"/>
                <a:gd name="connsiteX11-447" fmla="*/ 6559 w 10000"/>
                <a:gd name="connsiteY11-448" fmla="*/ 3262 h 10000"/>
                <a:gd name="connsiteX12-449" fmla="*/ 5722 w 10000"/>
                <a:gd name="connsiteY12-450" fmla="*/ 3684 h 10000"/>
                <a:gd name="connsiteX13-451" fmla="*/ 4189 w 10000"/>
                <a:gd name="connsiteY13-452" fmla="*/ 6334 h 10000"/>
                <a:gd name="connsiteX14-453" fmla="*/ 1755 w 10000"/>
                <a:gd name="connsiteY14-454" fmla="*/ 7741 h 10000"/>
                <a:gd name="connsiteX15-455" fmla="*/ 0 w 10000"/>
                <a:gd name="connsiteY15-456" fmla="*/ 9900 h 10000"/>
                <a:gd name="connsiteX16-457" fmla="*/ 2787 w 10000"/>
                <a:gd name="connsiteY16-458" fmla="*/ 10000 h 10000"/>
                <a:gd name="connsiteX17-459" fmla="*/ 5187 w 10000"/>
                <a:gd name="connsiteY17-460" fmla="*/ 6056 h 10000"/>
                <a:gd name="connsiteX18-461" fmla="*/ 5633 w 10000"/>
                <a:gd name="connsiteY18-462" fmla="*/ 4970 h 10000"/>
                <a:gd name="connsiteX19-463" fmla="*/ 6552 w 10000"/>
                <a:gd name="connsiteY19-464" fmla="*/ 4583 h 10000"/>
                <a:gd name="connsiteX20-465" fmla="*/ 6610 w 10000"/>
                <a:gd name="connsiteY20-466" fmla="*/ 4548 h 10000"/>
                <a:gd name="connsiteX21-467" fmla="*/ 7280 w 10000"/>
                <a:gd name="connsiteY21-468" fmla="*/ 3232 h 10000"/>
                <a:gd name="connsiteX22-469" fmla="*/ 8289 w 10000"/>
                <a:gd name="connsiteY22-470" fmla="*/ 291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10000" h="10000">
                  <a:moveTo>
                    <a:pt x="8289" y="2913"/>
                  </a:moveTo>
                  <a:lnTo>
                    <a:pt x="9339" y="1150"/>
                  </a:lnTo>
                  <a:lnTo>
                    <a:pt x="10000" y="726"/>
                  </a:lnTo>
                  <a:lnTo>
                    <a:pt x="9646" y="0"/>
                  </a:lnTo>
                  <a:cubicBezTo>
                    <a:pt x="9640" y="13"/>
                    <a:pt x="9635" y="26"/>
                    <a:pt x="9629" y="39"/>
                  </a:cubicBezTo>
                  <a:lnTo>
                    <a:pt x="8613" y="647"/>
                  </a:lnTo>
                  <a:lnTo>
                    <a:pt x="8106" y="1629"/>
                  </a:lnTo>
                  <a:lnTo>
                    <a:pt x="8106" y="1625"/>
                  </a:lnTo>
                  <a:cubicBezTo>
                    <a:pt x="8087" y="1663"/>
                    <a:pt x="8066" y="1700"/>
                    <a:pt x="8047" y="1738"/>
                  </a:cubicBezTo>
                  <a:cubicBezTo>
                    <a:pt x="8062" y="1707"/>
                    <a:pt x="8077" y="1677"/>
                    <a:pt x="8092" y="1646"/>
                  </a:cubicBezTo>
                  <a:lnTo>
                    <a:pt x="7156" y="2163"/>
                  </a:lnTo>
                  <a:lnTo>
                    <a:pt x="6559" y="3262"/>
                  </a:lnTo>
                  <a:lnTo>
                    <a:pt x="5722" y="3684"/>
                  </a:lnTo>
                  <a:lnTo>
                    <a:pt x="4189" y="6334"/>
                  </a:lnTo>
                  <a:lnTo>
                    <a:pt x="1755" y="7741"/>
                  </a:lnTo>
                  <a:lnTo>
                    <a:pt x="0" y="9900"/>
                  </a:lnTo>
                  <a:lnTo>
                    <a:pt x="2787" y="10000"/>
                  </a:lnTo>
                  <a:lnTo>
                    <a:pt x="5187" y="6056"/>
                  </a:lnTo>
                  <a:lnTo>
                    <a:pt x="5633" y="4970"/>
                  </a:lnTo>
                  <a:lnTo>
                    <a:pt x="6552" y="4583"/>
                  </a:lnTo>
                  <a:cubicBezTo>
                    <a:pt x="6657" y="4526"/>
                    <a:pt x="6573" y="4571"/>
                    <a:pt x="6610" y="4548"/>
                  </a:cubicBezTo>
                  <a:lnTo>
                    <a:pt x="7280" y="3232"/>
                  </a:lnTo>
                  <a:lnTo>
                    <a:pt x="8289" y="2913"/>
                  </a:ln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114684" tIns="57342" rIns="114684" bIns="57342" numCol="1" anchor="t" anchorCtr="0" compatLnSpc="1"/>
            <a:lstStyle/>
            <a:p>
              <a:endParaRPr lang="zh-CN" altLang="en-US" sz="2385">
                <a:cs typeface="+mn-ea"/>
                <a:sym typeface="+mn-lt"/>
              </a:endParaRPr>
            </a:p>
          </p:txBody>
        </p:sp>
      </p:grpSp>
      <p:grpSp>
        <p:nvGrpSpPr>
          <p:cNvPr id="90" name="组合 89"/>
          <p:cNvGrpSpPr/>
          <p:nvPr>
            <p:custDataLst>
              <p:tags r:id="rId3"/>
            </p:custDataLst>
          </p:nvPr>
        </p:nvGrpSpPr>
        <p:grpSpPr>
          <a:xfrm>
            <a:off x="0" y="42221"/>
            <a:ext cx="6754663" cy="6773558"/>
            <a:chOff x="117866" y="80153"/>
            <a:chExt cx="5267744" cy="5237586"/>
          </a:xfrm>
          <a:gradFill flip="none" rotWithShape="1">
            <a:gsLst>
              <a:gs pos="0">
                <a:schemeClr val="accent1"/>
              </a:gs>
              <a:gs pos="50000">
                <a:srgbClr val="FF0000"/>
              </a:gs>
              <a:gs pos="100000">
                <a:srgbClr val="FFC000"/>
              </a:gs>
            </a:gsLst>
            <a:lin ang="18900000" scaled="1"/>
            <a:tileRect/>
          </a:gradFill>
        </p:grpSpPr>
        <p:sp>
          <p:nvSpPr>
            <p:cNvPr id="12" name="Freeform 41"/>
            <p:cNvSpPr/>
            <p:nvPr>
              <p:custDataLst>
                <p:tags r:id="rId4"/>
              </p:custDataLst>
            </p:nvPr>
          </p:nvSpPr>
          <p:spPr bwMode="auto">
            <a:xfrm>
              <a:off x="4264801" y="80153"/>
              <a:ext cx="1120809" cy="1576939"/>
            </a:xfrm>
            <a:custGeom>
              <a:avLst/>
              <a:gdLst>
                <a:gd name="T0" fmla="*/ 0 w 617"/>
                <a:gd name="T1" fmla="*/ 780 h 870"/>
                <a:gd name="T2" fmla="*/ 251 w 617"/>
                <a:gd name="T3" fmla="*/ 0 h 870"/>
                <a:gd name="T4" fmla="*/ 617 w 617"/>
                <a:gd name="T5" fmla="*/ 0 h 870"/>
                <a:gd name="T6" fmla="*/ 343 w 617"/>
                <a:gd name="T7" fmla="*/ 870 h 870"/>
                <a:gd name="T8" fmla="*/ 0 w 617"/>
                <a:gd name="T9" fmla="*/ 780 h 870"/>
              </a:gdLst>
              <a:ahLst/>
              <a:cxnLst>
                <a:cxn ang="0">
                  <a:pos x="T0" y="T1"/>
                </a:cxn>
                <a:cxn ang="0">
                  <a:pos x="T2" y="T3"/>
                </a:cxn>
                <a:cxn ang="0">
                  <a:pos x="T4" y="T5"/>
                </a:cxn>
                <a:cxn ang="0">
                  <a:pos x="T6" y="T7"/>
                </a:cxn>
                <a:cxn ang="0">
                  <a:pos x="T8" y="T9"/>
                </a:cxn>
              </a:cxnLst>
              <a:rect l="0" t="0" r="r" b="b"/>
              <a:pathLst>
                <a:path w="617" h="870">
                  <a:moveTo>
                    <a:pt x="0" y="780"/>
                  </a:moveTo>
                  <a:lnTo>
                    <a:pt x="251" y="0"/>
                  </a:lnTo>
                  <a:lnTo>
                    <a:pt x="617" y="0"/>
                  </a:lnTo>
                  <a:lnTo>
                    <a:pt x="343" y="870"/>
                  </a:lnTo>
                  <a:lnTo>
                    <a:pt x="0" y="780"/>
                  </a:lnTo>
                  <a:close/>
                </a:path>
              </a:pathLst>
            </a:custGeom>
            <a:grpFill/>
            <a:ln>
              <a:noFill/>
            </a:ln>
          </p:spPr>
          <p:txBody>
            <a:bodyPr vert="horz" wrap="square" lIns="114684" tIns="57342" rIns="114684" bIns="57342" numCol="1" anchor="t" anchorCtr="0" compatLnSpc="1"/>
            <a:lstStyle/>
            <a:p>
              <a:endParaRPr lang="zh-CN" altLang="en-US" sz="2385">
                <a:solidFill>
                  <a:srgbClr val="D9AA27"/>
                </a:solidFill>
                <a:cs typeface="+mn-ea"/>
                <a:sym typeface="+mn-lt"/>
              </a:endParaRPr>
            </a:p>
          </p:txBody>
        </p:sp>
        <p:sp>
          <p:nvSpPr>
            <p:cNvPr id="13" name="Freeform 42"/>
            <p:cNvSpPr/>
            <p:nvPr>
              <p:custDataLst>
                <p:tags r:id="rId5"/>
              </p:custDataLst>
            </p:nvPr>
          </p:nvSpPr>
          <p:spPr bwMode="auto">
            <a:xfrm>
              <a:off x="4225461" y="700380"/>
              <a:ext cx="666482" cy="957040"/>
            </a:xfrm>
            <a:custGeom>
              <a:avLst/>
              <a:gdLst>
                <a:gd name="T0" fmla="*/ 137 w 406"/>
                <a:gd name="T1" fmla="*/ 0 h 528"/>
                <a:gd name="T2" fmla="*/ 406 w 406"/>
                <a:gd name="T3" fmla="*/ 528 h 528"/>
                <a:gd name="T4" fmla="*/ 0 w 406"/>
                <a:gd name="T5" fmla="*/ 528 h 528"/>
                <a:gd name="T6" fmla="*/ 137 w 406"/>
                <a:gd name="T7" fmla="*/ 0 h 528"/>
              </a:gdLst>
              <a:ahLst/>
              <a:cxnLst>
                <a:cxn ang="0">
                  <a:pos x="T0" y="T1"/>
                </a:cxn>
                <a:cxn ang="0">
                  <a:pos x="T2" y="T3"/>
                </a:cxn>
                <a:cxn ang="0">
                  <a:pos x="T4" y="T5"/>
                </a:cxn>
                <a:cxn ang="0">
                  <a:pos x="T6" y="T7"/>
                </a:cxn>
              </a:cxnLst>
              <a:rect l="0" t="0" r="r" b="b"/>
              <a:pathLst>
                <a:path w="406" h="528">
                  <a:moveTo>
                    <a:pt x="137" y="0"/>
                  </a:moveTo>
                  <a:lnTo>
                    <a:pt x="406" y="528"/>
                  </a:lnTo>
                  <a:lnTo>
                    <a:pt x="0" y="528"/>
                  </a:lnTo>
                  <a:lnTo>
                    <a:pt x="137" y="0"/>
                  </a:lnTo>
                  <a:close/>
                </a:path>
              </a:pathLst>
            </a:custGeom>
            <a:solidFill>
              <a:schemeClr val="accent1"/>
            </a:solidFill>
            <a:ln>
              <a:noFill/>
            </a:ln>
          </p:spPr>
          <p:txBody>
            <a:bodyPr vert="horz" wrap="square" lIns="114684" tIns="57342" rIns="114684" bIns="57342" numCol="1" anchor="t" anchorCtr="0" compatLnSpc="1"/>
            <a:lstStyle/>
            <a:p>
              <a:endParaRPr lang="zh-CN" altLang="en-US" sz="2385">
                <a:solidFill>
                  <a:srgbClr val="D9AA27"/>
                </a:solidFill>
                <a:cs typeface="+mn-ea"/>
                <a:sym typeface="+mn-lt"/>
              </a:endParaRPr>
            </a:p>
          </p:txBody>
        </p:sp>
        <p:sp>
          <p:nvSpPr>
            <p:cNvPr id="14" name="Freeform 43"/>
            <p:cNvSpPr/>
            <p:nvPr>
              <p:custDataLst>
                <p:tags r:id="rId6"/>
              </p:custDataLst>
            </p:nvPr>
          </p:nvSpPr>
          <p:spPr bwMode="auto">
            <a:xfrm>
              <a:off x="3540307" y="700380"/>
              <a:ext cx="914361" cy="1627693"/>
            </a:xfrm>
            <a:custGeom>
              <a:avLst/>
              <a:gdLst>
                <a:gd name="T0" fmla="*/ 0 w 557"/>
                <a:gd name="T1" fmla="*/ 806 h 898"/>
                <a:gd name="T2" fmla="*/ 193 w 557"/>
                <a:gd name="T3" fmla="*/ 0 h 898"/>
                <a:gd name="T4" fmla="*/ 557 w 557"/>
                <a:gd name="T5" fmla="*/ 0 h 898"/>
                <a:gd name="T6" fmla="*/ 344 w 557"/>
                <a:gd name="T7" fmla="*/ 898 h 898"/>
                <a:gd name="T8" fmla="*/ 0 w 557"/>
                <a:gd name="T9" fmla="*/ 806 h 898"/>
              </a:gdLst>
              <a:ahLst/>
              <a:cxnLst>
                <a:cxn ang="0">
                  <a:pos x="T0" y="T1"/>
                </a:cxn>
                <a:cxn ang="0">
                  <a:pos x="T2" y="T3"/>
                </a:cxn>
                <a:cxn ang="0">
                  <a:pos x="T4" y="T5"/>
                </a:cxn>
                <a:cxn ang="0">
                  <a:pos x="T6" y="T7"/>
                </a:cxn>
                <a:cxn ang="0">
                  <a:pos x="T8" y="T9"/>
                </a:cxn>
              </a:cxnLst>
              <a:rect l="0" t="0" r="r" b="b"/>
              <a:pathLst>
                <a:path w="557" h="898">
                  <a:moveTo>
                    <a:pt x="0" y="806"/>
                  </a:moveTo>
                  <a:lnTo>
                    <a:pt x="193" y="0"/>
                  </a:lnTo>
                  <a:lnTo>
                    <a:pt x="557" y="0"/>
                  </a:lnTo>
                  <a:lnTo>
                    <a:pt x="344" y="898"/>
                  </a:lnTo>
                  <a:lnTo>
                    <a:pt x="0" y="806"/>
                  </a:lnTo>
                  <a:close/>
                </a:path>
              </a:pathLst>
            </a:custGeom>
            <a:grpFill/>
            <a:ln>
              <a:noFill/>
            </a:ln>
          </p:spPr>
          <p:txBody>
            <a:bodyPr vert="horz" wrap="square" lIns="114684" tIns="57342" rIns="114684" bIns="57342" numCol="1" anchor="t" anchorCtr="0" compatLnSpc="1"/>
            <a:lstStyle/>
            <a:p>
              <a:endParaRPr lang="zh-CN" altLang="en-US" sz="2385">
                <a:solidFill>
                  <a:srgbClr val="D9AA27"/>
                </a:solidFill>
                <a:cs typeface="+mn-ea"/>
                <a:sym typeface="+mn-lt"/>
              </a:endParaRPr>
            </a:p>
          </p:txBody>
        </p:sp>
        <p:sp>
          <p:nvSpPr>
            <p:cNvPr id="15" name="Freeform 44"/>
            <p:cNvSpPr/>
            <p:nvPr>
              <p:custDataLst>
                <p:tags r:id="rId7"/>
              </p:custDataLst>
            </p:nvPr>
          </p:nvSpPr>
          <p:spPr bwMode="auto">
            <a:xfrm>
              <a:off x="3433928" y="1332476"/>
              <a:ext cx="666482" cy="996917"/>
            </a:xfrm>
            <a:custGeom>
              <a:avLst/>
              <a:gdLst>
                <a:gd name="T0" fmla="*/ 155 w 406"/>
                <a:gd name="T1" fmla="*/ 0 h 550"/>
                <a:gd name="T2" fmla="*/ 406 w 406"/>
                <a:gd name="T3" fmla="*/ 550 h 550"/>
                <a:gd name="T4" fmla="*/ 0 w 406"/>
                <a:gd name="T5" fmla="*/ 550 h 550"/>
                <a:gd name="T6" fmla="*/ 155 w 406"/>
                <a:gd name="T7" fmla="*/ 0 h 550"/>
              </a:gdLst>
              <a:ahLst/>
              <a:cxnLst>
                <a:cxn ang="0">
                  <a:pos x="T0" y="T1"/>
                </a:cxn>
                <a:cxn ang="0">
                  <a:pos x="T2" y="T3"/>
                </a:cxn>
                <a:cxn ang="0">
                  <a:pos x="T4" y="T5"/>
                </a:cxn>
                <a:cxn ang="0">
                  <a:pos x="T6" y="T7"/>
                </a:cxn>
              </a:cxnLst>
              <a:rect l="0" t="0" r="r" b="b"/>
              <a:pathLst>
                <a:path w="406" h="550">
                  <a:moveTo>
                    <a:pt x="155" y="0"/>
                  </a:moveTo>
                  <a:lnTo>
                    <a:pt x="406" y="550"/>
                  </a:lnTo>
                  <a:lnTo>
                    <a:pt x="0" y="550"/>
                  </a:lnTo>
                  <a:lnTo>
                    <a:pt x="15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14684" tIns="57342" rIns="114684" bIns="57342" numCol="1" anchor="t" anchorCtr="0" compatLnSpc="1"/>
            <a:lstStyle/>
            <a:p>
              <a:endParaRPr lang="zh-CN" altLang="en-US" sz="2385">
                <a:solidFill>
                  <a:srgbClr val="D9AA27"/>
                </a:solidFill>
                <a:cs typeface="+mn-ea"/>
                <a:sym typeface="+mn-lt"/>
              </a:endParaRPr>
            </a:p>
          </p:txBody>
        </p:sp>
        <p:sp>
          <p:nvSpPr>
            <p:cNvPr id="16" name="Freeform 45"/>
            <p:cNvSpPr/>
            <p:nvPr>
              <p:custDataLst>
                <p:tags r:id="rId8"/>
              </p:custDataLst>
            </p:nvPr>
          </p:nvSpPr>
          <p:spPr bwMode="auto">
            <a:xfrm>
              <a:off x="2747869" y="1330664"/>
              <a:ext cx="940626" cy="1654881"/>
            </a:xfrm>
            <a:custGeom>
              <a:avLst/>
              <a:gdLst>
                <a:gd name="T0" fmla="*/ 0 w 573"/>
                <a:gd name="T1" fmla="*/ 822 h 913"/>
                <a:gd name="T2" fmla="*/ 208 w 573"/>
                <a:gd name="T3" fmla="*/ 0 h 913"/>
                <a:gd name="T4" fmla="*/ 573 w 573"/>
                <a:gd name="T5" fmla="*/ 0 h 913"/>
                <a:gd name="T6" fmla="*/ 343 w 573"/>
                <a:gd name="T7" fmla="*/ 913 h 913"/>
                <a:gd name="T8" fmla="*/ 0 w 573"/>
                <a:gd name="T9" fmla="*/ 822 h 913"/>
              </a:gdLst>
              <a:ahLst/>
              <a:cxnLst>
                <a:cxn ang="0">
                  <a:pos x="T0" y="T1"/>
                </a:cxn>
                <a:cxn ang="0">
                  <a:pos x="T2" y="T3"/>
                </a:cxn>
                <a:cxn ang="0">
                  <a:pos x="T4" y="T5"/>
                </a:cxn>
                <a:cxn ang="0">
                  <a:pos x="T6" y="T7"/>
                </a:cxn>
                <a:cxn ang="0">
                  <a:pos x="T8" y="T9"/>
                </a:cxn>
              </a:cxnLst>
              <a:rect l="0" t="0" r="r" b="b"/>
              <a:pathLst>
                <a:path w="573" h="913">
                  <a:moveTo>
                    <a:pt x="0" y="822"/>
                  </a:moveTo>
                  <a:lnTo>
                    <a:pt x="208" y="0"/>
                  </a:lnTo>
                  <a:lnTo>
                    <a:pt x="573" y="0"/>
                  </a:lnTo>
                  <a:lnTo>
                    <a:pt x="343" y="913"/>
                  </a:lnTo>
                  <a:lnTo>
                    <a:pt x="0" y="822"/>
                  </a:lnTo>
                  <a:close/>
                </a:path>
              </a:pathLst>
            </a:custGeom>
            <a:grpFill/>
            <a:ln>
              <a:noFill/>
            </a:ln>
          </p:spPr>
          <p:txBody>
            <a:bodyPr vert="horz" wrap="square" lIns="114684" tIns="57342" rIns="114684" bIns="57342" numCol="1" anchor="t" anchorCtr="0" compatLnSpc="1"/>
            <a:lstStyle/>
            <a:p>
              <a:endParaRPr lang="zh-CN" altLang="en-US" sz="2385">
                <a:solidFill>
                  <a:srgbClr val="D9AA27"/>
                </a:solidFill>
                <a:cs typeface="+mn-ea"/>
                <a:sym typeface="+mn-lt"/>
              </a:endParaRPr>
            </a:p>
          </p:txBody>
        </p:sp>
        <p:sp>
          <p:nvSpPr>
            <p:cNvPr id="17" name="Freeform 46"/>
            <p:cNvSpPr/>
            <p:nvPr>
              <p:custDataLst>
                <p:tags r:id="rId9"/>
              </p:custDataLst>
            </p:nvPr>
          </p:nvSpPr>
          <p:spPr bwMode="auto">
            <a:xfrm>
              <a:off x="2641022" y="1907062"/>
              <a:ext cx="666482" cy="1085733"/>
            </a:xfrm>
            <a:custGeom>
              <a:avLst/>
              <a:gdLst>
                <a:gd name="T0" fmla="*/ 172 w 406"/>
                <a:gd name="T1" fmla="*/ 0 h 599"/>
                <a:gd name="T2" fmla="*/ 406 w 406"/>
                <a:gd name="T3" fmla="*/ 599 h 599"/>
                <a:gd name="T4" fmla="*/ 0 w 406"/>
                <a:gd name="T5" fmla="*/ 599 h 599"/>
                <a:gd name="T6" fmla="*/ 172 w 406"/>
                <a:gd name="T7" fmla="*/ 0 h 599"/>
              </a:gdLst>
              <a:ahLst/>
              <a:cxnLst>
                <a:cxn ang="0">
                  <a:pos x="T0" y="T1"/>
                </a:cxn>
                <a:cxn ang="0">
                  <a:pos x="T2" y="T3"/>
                </a:cxn>
                <a:cxn ang="0">
                  <a:pos x="T4" y="T5"/>
                </a:cxn>
                <a:cxn ang="0">
                  <a:pos x="T6" y="T7"/>
                </a:cxn>
              </a:cxnLst>
              <a:rect l="0" t="0" r="r" b="b"/>
              <a:pathLst>
                <a:path w="406" h="599">
                  <a:moveTo>
                    <a:pt x="172" y="0"/>
                  </a:moveTo>
                  <a:lnTo>
                    <a:pt x="406" y="599"/>
                  </a:lnTo>
                  <a:lnTo>
                    <a:pt x="0" y="599"/>
                  </a:lnTo>
                  <a:lnTo>
                    <a:pt x="17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14684" tIns="57342" rIns="114684" bIns="57342" numCol="1" anchor="t" anchorCtr="0" compatLnSpc="1"/>
            <a:lstStyle/>
            <a:p>
              <a:endParaRPr lang="zh-CN" altLang="en-US" sz="2385">
                <a:solidFill>
                  <a:srgbClr val="D9AA27"/>
                </a:solidFill>
                <a:cs typeface="+mn-ea"/>
                <a:sym typeface="+mn-lt"/>
              </a:endParaRPr>
            </a:p>
          </p:txBody>
        </p:sp>
        <p:sp>
          <p:nvSpPr>
            <p:cNvPr id="18" name="Freeform 47"/>
            <p:cNvSpPr/>
            <p:nvPr/>
          </p:nvSpPr>
          <p:spPr bwMode="auto">
            <a:xfrm>
              <a:off x="117866" y="3489356"/>
              <a:ext cx="2516565" cy="1828383"/>
            </a:xfrm>
            <a:custGeom>
              <a:avLst/>
              <a:gdLst>
                <a:gd name="T0" fmla="*/ 0 w 1546"/>
                <a:gd name="T1" fmla="*/ 1005 h 1005"/>
                <a:gd name="T2" fmla="*/ 0 w 1546"/>
                <a:gd name="T3" fmla="*/ 202 h 1005"/>
                <a:gd name="T4" fmla="*/ 1146 w 1546"/>
                <a:gd name="T5" fmla="*/ 0 h 1005"/>
                <a:gd name="T6" fmla="*/ 1546 w 1546"/>
                <a:gd name="T7" fmla="*/ 14 h 1005"/>
                <a:gd name="T8" fmla="*/ 838 w 1546"/>
                <a:gd name="T9" fmla="*/ 1005 h 1005"/>
                <a:gd name="T10" fmla="*/ 0 w 1546"/>
                <a:gd name="T11" fmla="*/ 1005 h 1005"/>
                <a:gd name="connsiteX0" fmla="*/ 0 w 9916"/>
                <a:gd name="connsiteY0" fmla="*/ 10028 h 10028"/>
                <a:gd name="connsiteX1" fmla="*/ 0 w 9916"/>
                <a:gd name="connsiteY1" fmla="*/ 2038 h 10028"/>
                <a:gd name="connsiteX2" fmla="*/ 7413 w 9916"/>
                <a:gd name="connsiteY2" fmla="*/ 28 h 10028"/>
                <a:gd name="connsiteX3" fmla="*/ 9916 w 9916"/>
                <a:gd name="connsiteY3" fmla="*/ 0 h 10028"/>
                <a:gd name="connsiteX4" fmla="*/ 5420 w 9916"/>
                <a:gd name="connsiteY4" fmla="*/ 10028 h 10028"/>
                <a:gd name="connsiteX5" fmla="*/ 0 w 9916"/>
                <a:gd name="connsiteY5" fmla="*/ 10028 h 10028"/>
                <a:gd name="connsiteX0-1" fmla="*/ 0 w 10000"/>
                <a:gd name="connsiteY0-2" fmla="*/ 10009 h 10009"/>
                <a:gd name="connsiteX1-3" fmla="*/ 0 w 10000"/>
                <a:gd name="connsiteY1-4" fmla="*/ 2041 h 10009"/>
                <a:gd name="connsiteX2-5" fmla="*/ 7464 w 10000"/>
                <a:gd name="connsiteY2-6" fmla="*/ 0 h 10009"/>
                <a:gd name="connsiteX3-7" fmla="*/ 10000 w 10000"/>
                <a:gd name="connsiteY3-8" fmla="*/ 9 h 10009"/>
                <a:gd name="connsiteX4-9" fmla="*/ 5466 w 10000"/>
                <a:gd name="connsiteY4-10" fmla="*/ 10009 h 10009"/>
                <a:gd name="connsiteX5-11" fmla="*/ 0 w 10000"/>
                <a:gd name="connsiteY5-12" fmla="*/ 10009 h 100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9">
                  <a:moveTo>
                    <a:pt x="0" y="10009"/>
                  </a:moveTo>
                  <a:lnTo>
                    <a:pt x="0" y="2041"/>
                  </a:lnTo>
                  <a:lnTo>
                    <a:pt x="7464" y="0"/>
                  </a:lnTo>
                  <a:lnTo>
                    <a:pt x="10000" y="9"/>
                  </a:lnTo>
                  <a:lnTo>
                    <a:pt x="5466" y="10009"/>
                  </a:lnTo>
                  <a:lnTo>
                    <a:pt x="0" y="10009"/>
                  </a:lnTo>
                  <a:close/>
                </a:path>
              </a:pathLst>
            </a:custGeom>
            <a:grpFill/>
            <a:ln>
              <a:noFill/>
            </a:ln>
          </p:spPr>
          <p:txBody>
            <a:bodyPr vert="horz" wrap="square" lIns="114684" tIns="57342" rIns="114684" bIns="57342" numCol="1" anchor="t" anchorCtr="0" compatLnSpc="1"/>
            <a:lstStyle/>
            <a:p>
              <a:endParaRPr lang="zh-CN" altLang="en-US" sz="2385">
                <a:solidFill>
                  <a:srgbClr val="D9AA27"/>
                </a:solidFill>
                <a:cs typeface="+mn-ea"/>
                <a:sym typeface="+mn-lt"/>
              </a:endParaRPr>
            </a:p>
          </p:txBody>
        </p:sp>
        <p:sp>
          <p:nvSpPr>
            <p:cNvPr id="19" name="Freeform 48"/>
            <p:cNvSpPr/>
            <p:nvPr/>
          </p:nvSpPr>
          <p:spPr bwMode="auto">
            <a:xfrm>
              <a:off x="1982749" y="1907062"/>
              <a:ext cx="943908" cy="1584119"/>
            </a:xfrm>
            <a:custGeom>
              <a:avLst/>
              <a:gdLst>
                <a:gd name="T0" fmla="*/ 0 w 575"/>
                <a:gd name="T1" fmla="*/ 873 h 887"/>
                <a:gd name="T2" fmla="*/ 210 w 575"/>
                <a:gd name="T3" fmla="*/ 0 h 887"/>
                <a:gd name="T4" fmla="*/ 575 w 575"/>
                <a:gd name="T5" fmla="*/ 0 h 887"/>
                <a:gd name="T6" fmla="*/ 398 w 575"/>
                <a:gd name="T7" fmla="*/ 887 h 887"/>
                <a:gd name="T8" fmla="*/ 0 w 575"/>
                <a:gd name="T9" fmla="*/ 873 h 887"/>
                <a:gd name="connsiteX0" fmla="*/ 0 w 10000"/>
                <a:gd name="connsiteY0" fmla="*/ 9842 h 9853"/>
                <a:gd name="connsiteX1" fmla="*/ 3652 w 10000"/>
                <a:gd name="connsiteY1" fmla="*/ 0 h 9853"/>
                <a:gd name="connsiteX2" fmla="*/ 10000 w 10000"/>
                <a:gd name="connsiteY2" fmla="*/ 0 h 9853"/>
                <a:gd name="connsiteX3" fmla="*/ 6922 w 10000"/>
                <a:gd name="connsiteY3" fmla="*/ 9853 h 9853"/>
                <a:gd name="connsiteX4" fmla="*/ 0 w 10000"/>
                <a:gd name="connsiteY4" fmla="*/ 9842 h 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853">
                  <a:moveTo>
                    <a:pt x="0" y="9842"/>
                  </a:moveTo>
                  <a:lnTo>
                    <a:pt x="3652" y="0"/>
                  </a:lnTo>
                  <a:lnTo>
                    <a:pt x="10000" y="0"/>
                  </a:lnTo>
                  <a:lnTo>
                    <a:pt x="6922" y="9853"/>
                  </a:lnTo>
                  <a:lnTo>
                    <a:pt x="0" y="9842"/>
                  </a:lnTo>
                  <a:close/>
                </a:path>
              </a:pathLst>
            </a:custGeom>
            <a:grpFill/>
            <a:ln>
              <a:noFill/>
            </a:ln>
          </p:spPr>
          <p:txBody>
            <a:bodyPr vert="horz" wrap="square" lIns="114684" tIns="57342" rIns="114684" bIns="57342" numCol="1" anchor="t" anchorCtr="0" compatLnSpc="1"/>
            <a:lstStyle/>
            <a:p>
              <a:endParaRPr lang="zh-CN" altLang="en-US" sz="2385">
                <a:solidFill>
                  <a:srgbClr val="D9AA27"/>
                </a:solidFill>
                <a:cs typeface="+mn-ea"/>
                <a:sym typeface="+mn-lt"/>
              </a:endParaRPr>
            </a:p>
          </p:txBody>
        </p:sp>
      </p:grpSp>
      <p:sp>
        <p:nvSpPr>
          <p:cNvPr id="58" name="Title 3"/>
          <p:cNvSpPr txBox="1"/>
          <p:nvPr/>
        </p:nvSpPr>
        <p:spPr>
          <a:xfrm>
            <a:off x="-1" y="42220"/>
            <a:ext cx="1078724" cy="2332183"/>
          </a:xfrm>
          <a:prstGeom prst="rect">
            <a:avLst/>
          </a:prstGeom>
          <a:solidFill>
            <a:schemeClr val="accent1"/>
          </a:solidFill>
          <a:ln w="28575"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algn="ctr">
              <a:defRPr kern="0">
                <a:solidFill>
                  <a:schemeClr val="accent5">
                    <a:lumMod val="50000"/>
                  </a:schemeClr>
                </a:solidFill>
                <a:latin typeface="Calibri" panose="020F0502020204030204"/>
              </a:defRPr>
            </a:lvl1pPr>
          </a:lstStyle>
          <a:p>
            <a:pPr defTabSz="967740" fontAlgn="auto">
              <a:spcBef>
                <a:spcPts val="0"/>
              </a:spcBef>
              <a:spcAft>
                <a:spcPts val="0"/>
              </a:spcAft>
              <a:defRPr/>
            </a:pPr>
            <a:r>
              <a:rPr lang="zh-CN" altLang="en-US" sz="5015" b="1" dirty="0">
                <a:solidFill>
                  <a:schemeClr val="bg1"/>
                </a:solidFill>
                <a:latin typeface="+mn-lt"/>
                <a:cs typeface="+mn-ea"/>
                <a:sym typeface="+mn-lt"/>
              </a:rPr>
              <a:t>目</a:t>
            </a:r>
            <a:endParaRPr lang="en-US" altLang="zh-CN" sz="5015" b="1" dirty="0">
              <a:solidFill>
                <a:schemeClr val="bg1"/>
              </a:solidFill>
              <a:latin typeface="+mn-lt"/>
              <a:cs typeface="+mn-ea"/>
              <a:sym typeface="+mn-lt"/>
            </a:endParaRPr>
          </a:p>
          <a:p>
            <a:pPr defTabSz="967740" fontAlgn="auto">
              <a:spcBef>
                <a:spcPts val="0"/>
              </a:spcBef>
              <a:spcAft>
                <a:spcPts val="0"/>
              </a:spcAft>
              <a:defRPr/>
            </a:pPr>
            <a:r>
              <a:rPr lang="zh-CN" altLang="en-US" sz="5015" b="1" dirty="0">
                <a:solidFill>
                  <a:schemeClr val="bg1"/>
                </a:solidFill>
                <a:latin typeface="+mn-lt"/>
                <a:cs typeface="+mn-ea"/>
                <a:sym typeface="+mn-lt"/>
              </a:rPr>
              <a:t>录</a:t>
            </a:r>
            <a:endParaRPr lang="en-US" altLang="zh-CN" sz="5015" b="1" dirty="0">
              <a:solidFill>
                <a:schemeClr val="bg1"/>
              </a:solidFill>
              <a:latin typeface="+mn-lt"/>
              <a:cs typeface="+mn-ea"/>
              <a:sym typeface="+mn-lt"/>
            </a:endParaRPr>
          </a:p>
        </p:txBody>
      </p:sp>
      <p:sp>
        <p:nvSpPr>
          <p:cNvPr id="68" name="Title 3"/>
          <p:cNvSpPr txBox="1"/>
          <p:nvPr>
            <p:custDataLst>
              <p:tags r:id="rId10"/>
            </p:custDataLst>
          </p:nvPr>
        </p:nvSpPr>
        <p:spPr bwMode="auto">
          <a:xfrm>
            <a:off x="5471345" y="1357633"/>
            <a:ext cx="799411" cy="5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charset="-122"/>
              </a:defRPr>
            </a:lvl1pPr>
            <a:lvl2pPr marL="742950" indent="-285750">
              <a:defRPr sz="1900">
                <a:solidFill>
                  <a:schemeClr val="tx1"/>
                </a:solidFill>
                <a:latin typeface="Arial" panose="020B0604020202020204" pitchFamily="34" charset="0"/>
                <a:ea typeface="微软雅黑" panose="020B0503020204020204" charset="-122"/>
              </a:defRPr>
            </a:lvl2pPr>
            <a:lvl3pPr marL="1143000" indent="-228600">
              <a:defRPr sz="1900">
                <a:solidFill>
                  <a:schemeClr val="tx1"/>
                </a:solidFill>
                <a:latin typeface="Arial" panose="020B0604020202020204" pitchFamily="34" charset="0"/>
                <a:ea typeface="微软雅黑" panose="020B0503020204020204" charset="-122"/>
              </a:defRPr>
            </a:lvl3pPr>
            <a:lvl4pPr marL="1600200" indent="-228600">
              <a:defRPr sz="1900">
                <a:solidFill>
                  <a:schemeClr val="tx1"/>
                </a:solidFill>
                <a:latin typeface="Arial" panose="020B0604020202020204" pitchFamily="34" charset="0"/>
                <a:ea typeface="微软雅黑" panose="020B0503020204020204" charset="-122"/>
              </a:defRPr>
            </a:lvl4pPr>
            <a:lvl5pPr marL="2057400" indent="-228600">
              <a:defRPr sz="1900">
                <a:solidFill>
                  <a:schemeClr val="tx1"/>
                </a:solidFill>
                <a:latin typeface="Arial" panose="020B0604020202020204" pitchFamily="34" charset="0"/>
                <a:ea typeface="微软雅黑" panose="020B050302020402020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9pPr>
          </a:lstStyle>
          <a:p>
            <a:r>
              <a:rPr lang="en-US" altLang="zh-CN" sz="4015" b="1" dirty="0" smtClean="0">
                <a:solidFill>
                  <a:schemeClr val="bg1"/>
                </a:solidFill>
                <a:latin typeface="+mn-lt"/>
                <a:ea typeface="+mn-ea"/>
                <a:cs typeface="+mn-ea"/>
                <a:sym typeface="+mn-lt"/>
              </a:rPr>
              <a:t>1</a:t>
            </a:r>
            <a:endParaRPr lang="en-US" altLang="zh-CN" sz="4015" b="1" dirty="0">
              <a:solidFill>
                <a:schemeClr val="bg1"/>
              </a:solidFill>
              <a:latin typeface="+mn-lt"/>
              <a:ea typeface="+mn-ea"/>
              <a:cs typeface="+mn-ea"/>
              <a:sym typeface="+mn-lt"/>
            </a:endParaRPr>
          </a:p>
        </p:txBody>
      </p:sp>
      <p:grpSp>
        <p:nvGrpSpPr>
          <p:cNvPr id="2" name="组合 1"/>
          <p:cNvGrpSpPr/>
          <p:nvPr>
            <p:custDataLst>
              <p:tags r:id="rId11"/>
            </p:custDataLst>
          </p:nvPr>
        </p:nvGrpSpPr>
        <p:grpSpPr>
          <a:xfrm>
            <a:off x="5536109" y="2126953"/>
            <a:ext cx="4860926" cy="645160"/>
            <a:chOff x="5637248" y="492648"/>
            <a:chExt cx="3875700" cy="514397"/>
          </a:xfrm>
        </p:grpSpPr>
        <p:sp>
          <p:nvSpPr>
            <p:cNvPr id="86" name="TextBox 85"/>
            <p:cNvSpPr txBox="1"/>
            <p:nvPr>
              <p:custDataLst>
                <p:tags r:id="rId12"/>
              </p:custDataLst>
            </p:nvPr>
          </p:nvSpPr>
          <p:spPr>
            <a:xfrm>
              <a:off x="5712180" y="492648"/>
              <a:ext cx="3800768" cy="514397"/>
            </a:xfrm>
            <a:prstGeom prst="rect">
              <a:avLst/>
            </a:prstGeom>
            <a:noFill/>
          </p:spPr>
          <p:txBody>
            <a:bodyPr wrap="square">
              <a:spAutoFit/>
            </a:bodyPr>
            <a:lstStyle/>
            <a:p>
              <a:pPr defTabSz="967740" fontAlgn="auto">
                <a:spcBef>
                  <a:spcPts val="0"/>
                </a:spcBef>
                <a:spcAft>
                  <a:spcPts val="0"/>
                </a:spcAft>
                <a:defRPr/>
              </a:pPr>
              <a:r>
                <a:rPr lang="zh-CN" altLang="en-US" sz="3600" b="1" dirty="0" smtClean="0">
                  <a:solidFill>
                    <a:srgbClr val="C00000"/>
                  </a:solidFill>
                  <a:cs typeface="+mn-ea"/>
                  <a:sym typeface="+mn-lt"/>
                </a:rPr>
                <a:t>人工智能领域科技成果</a:t>
              </a:r>
              <a:endParaRPr lang="zh-CN" altLang="en-US" sz="3600" b="1" dirty="0" smtClean="0">
                <a:solidFill>
                  <a:srgbClr val="C00000"/>
                </a:solidFill>
                <a:cs typeface="+mn-ea"/>
                <a:sym typeface="+mn-lt"/>
              </a:endParaRPr>
            </a:p>
          </p:txBody>
        </p:sp>
        <p:sp>
          <p:nvSpPr>
            <p:cNvPr id="20" name="Freeform 65"/>
            <p:cNvSpPr/>
            <p:nvPr>
              <p:custDataLst>
                <p:tags r:id="rId13"/>
              </p:custDataLst>
            </p:nvPr>
          </p:nvSpPr>
          <p:spPr bwMode="auto">
            <a:xfrm>
              <a:off x="5637248" y="550461"/>
              <a:ext cx="114911" cy="148631"/>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chemeClr val="accent2">
                <a:lumMod val="75000"/>
              </a:schemeClr>
            </a:solidFill>
            <a:ln>
              <a:noFill/>
            </a:ln>
          </p:spPr>
          <p:txBody>
            <a:bodyPr vert="horz" wrap="square" lIns="114684" tIns="57342" rIns="114684" bIns="57342" numCol="1" anchor="t" anchorCtr="0" compatLnSpc="1"/>
            <a:lstStyle/>
            <a:p>
              <a:endParaRPr lang="zh-CN" altLang="en-US" sz="2385">
                <a:solidFill>
                  <a:srgbClr val="C00000"/>
                </a:solidFill>
                <a:cs typeface="+mn-ea"/>
                <a:sym typeface="+mn-lt"/>
              </a:endParaRPr>
            </a:p>
          </p:txBody>
        </p:sp>
      </p:grpSp>
      <p:sp>
        <p:nvSpPr>
          <p:cNvPr id="92" name="Title 3"/>
          <p:cNvSpPr txBox="1"/>
          <p:nvPr>
            <p:custDataLst>
              <p:tags r:id="rId14"/>
            </p:custDataLst>
          </p:nvPr>
        </p:nvSpPr>
        <p:spPr bwMode="auto">
          <a:xfrm>
            <a:off x="4467550" y="2281228"/>
            <a:ext cx="799411" cy="5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charset="-122"/>
              </a:defRPr>
            </a:lvl1pPr>
            <a:lvl2pPr marL="742950" indent="-285750">
              <a:defRPr sz="1900">
                <a:solidFill>
                  <a:schemeClr val="tx1"/>
                </a:solidFill>
                <a:latin typeface="Arial" panose="020B0604020202020204" pitchFamily="34" charset="0"/>
                <a:ea typeface="微软雅黑" panose="020B0503020204020204" charset="-122"/>
              </a:defRPr>
            </a:lvl2pPr>
            <a:lvl3pPr marL="1143000" indent="-228600">
              <a:defRPr sz="1900">
                <a:solidFill>
                  <a:schemeClr val="tx1"/>
                </a:solidFill>
                <a:latin typeface="Arial" panose="020B0604020202020204" pitchFamily="34" charset="0"/>
                <a:ea typeface="微软雅黑" panose="020B0503020204020204" charset="-122"/>
              </a:defRPr>
            </a:lvl3pPr>
            <a:lvl4pPr marL="1600200" indent="-228600">
              <a:defRPr sz="1900">
                <a:solidFill>
                  <a:schemeClr val="tx1"/>
                </a:solidFill>
                <a:latin typeface="Arial" panose="020B0604020202020204" pitchFamily="34" charset="0"/>
                <a:ea typeface="微软雅黑" panose="020B0503020204020204" charset="-122"/>
              </a:defRPr>
            </a:lvl4pPr>
            <a:lvl5pPr marL="2057400" indent="-228600">
              <a:defRPr sz="1900">
                <a:solidFill>
                  <a:schemeClr val="tx1"/>
                </a:solidFill>
                <a:latin typeface="Arial" panose="020B0604020202020204" pitchFamily="34" charset="0"/>
                <a:ea typeface="微软雅黑" panose="020B050302020402020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9pPr>
          </a:lstStyle>
          <a:p>
            <a:r>
              <a:rPr lang="en-US" altLang="zh-CN" sz="4015" b="1" dirty="0" smtClean="0">
                <a:solidFill>
                  <a:schemeClr val="bg1"/>
                </a:solidFill>
                <a:latin typeface="+mn-lt"/>
                <a:ea typeface="+mn-ea"/>
                <a:cs typeface="+mn-ea"/>
                <a:sym typeface="+mn-lt"/>
              </a:rPr>
              <a:t>2</a:t>
            </a:r>
            <a:endParaRPr lang="en-US" altLang="zh-CN" sz="4015" b="1" dirty="0">
              <a:solidFill>
                <a:schemeClr val="bg1"/>
              </a:solidFill>
              <a:latin typeface="+mn-lt"/>
              <a:ea typeface="+mn-ea"/>
              <a:cs typeface="+mn-ea"/>
              <a:sym typeface="+mn-lt"/>
            </a:endParaRPr>
          </a:p>
        </p:txBody>
      </p:sp>
      <p:sp>
        <p:nvSpPr>
          <p:cNvPr id="93" name="Title 3"/>
          <p:cNvSpPr txBox="1"/>
          <p:nvPr>
            <p:custDataLst>
              <p:tags r:id="rId15"/>
            </p:custDataLst>
          </p:nvPr>
        </p:nvSpPr>
        <p:spPr bwMode="auto">
          <a:xfrm>
            <a:off x="3452471" y="3217841"/>
            <a:ext cx="799411" cy="5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charset="-122"/>
              </a:defRPr>
            </a:lvl1pPr>
            <a:lvl2pPr marL="742950" indent="-285750">
              <a:defRPr sz="1900">
                <a:solidFill>
                  <a:schemeClr val="tx1"/>
                </a:solidFill>
                <a:latin typeface="Arial" panose="020B0604020202020204" pitchFamily="34" charset="0"/>
                <a:ea typeface="微软雅黑" panose="020B0503020204020204" charset="-122"/>
              </a:defRPr>
            </a:lvl2pPr>
            <a:lvl3pPr marL="1143000" indent="-228600">
              <a:defRPr sz="1900">
                <a:solidFill>
                  <a:schemeClr val="tx1"/>
                </a:solidFill>
                <a:latin typeface="Arial" panose="020B0604020202020204" pitchFamily="34" charset="0"/>
                <a:ea typeface="微软雅黑" panose="020B0503020204020204" charset="-122"/>
              </a:defRPr>
            </a:lvl3pPr>
            <a:lvl4pPr marL="1600200" indent="-228600">
              <a:defRPr sz="1900">
                <a:solidFill>
                  <a:schemeClr val="tx1"/>
                </a:solidFill>
                <a:latin typeface="Arial" panose="020B0604020202020204" pitchFamily="34" charset="0"/>
                <a:ea typeface="微软雅黑" panose="020B0503020204020204" charset="-122"/>
              </a:defRPr>
            </a:lvl4pPr>
            <a:lvl5pPr marL="2057400" indent="-228600">
              <a:defRPr sz="1900">
                <a:solidFill>
                  <a:schemeClr val="tx1"/>
                </a:solidFill>
                <a:latin typeface="Arial" panose="020B0604020202020204" pitchFamily="34" charset="0"/>
                <a:ea typeface="微软雅黑" panose="020B050302020402020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9pPr>
          </a:lstStyle>
          <a:p>
            <a:r>
              <a:rPr lang="en-US" altLang="zh-CN" sz="4015" b="1" dirty="0" smtClean="0">
                <a:solidFill>
                  <a:schemeClr val="bg1"/>
                </a:solidFill>
                <a:latin typeface="+mn-lt"/>
                <a:ea typeface="+mn-ea"/>
                <a:cs typeface="+mn-ea"/>
                <a:sym typeface="+mn-lt"/>
              </a:rPr>
              <a:t>3</a:t>
            </a:r>
            <a:endParaRPr lang="en-US" altLang="zh-CN" sz="4015" b="1" dirty="0">
              <a:solidFill>
                <a:schemeClr val="bg1"/>
              </a:solidFill>
              <a:latin typeface="+mn-lt"/>
              <a:ea typeface="+mn-ea"/>
              <a:cs typeface="+mn-ea"/>
              <a:sym typeface="+mn-lt"/>
            </a:endParaRPr>
          </a:p>
        </p:txBody>
      </p:sp>
      <p:grpSp>
        <p:nvGrpSpPr>
          <p:cNvPr id="9" name="组合 8"/>
          <p:cNvGrpSpPr/>
          <p:nvPr>
            <p:custDataLst>
              <p:tags r:id="rId16"/>
            </p:custDataLst>
          </p:nvPr>
        </p:nvGrpSpPr>
        <p:grpSpPr>
          <a:xfrm>
            <a:off x="4578312" y="3205029"/>
            <a:ext cx="5493385" cy="645160"/>
            <a:chOff x="5065466" y="1462589"/>
            <a:chExt cx="4379971" cy="514397"/>
          </a:xfrm>
        </p:grpSpPr>
        <p:sp>
          <p:nvSpPr>
            <p:cNvPr id="107" name="TextBox 106"/>
            <p:cNvSpPr txBox="1"/>
            <p:nvPr>
              <p:custDataLst>
                <p:tags r:id="rId17"/>
              </p:custDataLst>
            </p:nvPr>
          </p:nvSpPr>
          <p:spPr>
            <a:xfrm>
              <a:off x="5140398" y="1462589"/>
              <a:ext cx="4305039" cy="514397"/>
            </a:xfrm>
            <a:prstGeom prst="rect">
              <a:avLst/>
            </a:prstGeom>
            <a:noFill/>
          </p:spPr>
          <p:txBody>
            <a:bodyPr wrap="square">
              <a:spAutoFit/>
            </a:bodyPr>
            <a:lstStyle/>
            <a:p>
              <a:pPr defTabSz="967740" fontAlgn="auto">
                <a:spcBef>
                  <a:spcPts val="0"/>
                </a:spcBef>
                <a:spcAft>
                  <a:spcPts val="0"/>
                </a:spcAft>
                <a:defRPr/>
              </a:pPr>
              <a:r>
                <a:rPr lang="zh-CN" altLang="en-US" sz="3600" b="1" dirty="0">
                  <a:solidFill>
                    <a:srgbClr val="C00000"/>
                  </a:solidFill>
                  <a:cs typeface="+mn-ea"/>
                  <a:sym typeface="+mn-lt"/>
                </a:rPr>
                <a:t>科技自立自强，万分</a:t>
              </a:r>
              <a:r>
                <a:rPr lang="zh-CN" altLang="en-US" sz="3600" b="1" dirty="0">
                  <a:solidFill>
                    <a:srgbClr val="C00000"/>
                  </a:solidFill>
                  <a:cs typeface="+mn-ea"/>
                  <a:sym typeface="+mn-lt"/>
                </a:rPr>
                <a:t>紧迫</a:t>
              </a:r>
              <a:endParaRPr lang="zh-CN" altLang="en-US" sz="3600" b="1" dirty="0">
                <a:solidFill>
                  <a:srgbClr val="C00000"/>
                </a:solidFill>
                <a:cs typeface="+mn-ea"/>
                <a:sym typeface="+mn-lt"/>
              </a:endParaRPr>
            </a:p>
          </p:txBody>
        </p:sp>
        <p:sp>
          <p:nvSpPr>
            <p:cNvPr id="108" name="Freeform 65"/>
            <p:cNvSpPr/>
            <p:nvPr>
              <p:custDataLst>
                <p:tags r:id="rId18"/>
              </p:custDataLst>
            </p:nvPr>
          </p:nvSpPr>
          <p:spPr bwMode="auto">
            <a:xfrm>
              <a:off x="5065466" y="1520402"/>
              <a:ext cx="114911" cy="148631"/>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chemeClr val="accent2">
                <a:lumMod val="75000"/>
              </a:schemeClr>
            </a:solidFill>
            <a:ln>
              <a:noFill/>
            </a:ln>
          </p:spPr>
          <p:txBody>
            <a:bodyPr vert="horz" wrap="square" lIns="114684" tIns="57342" rIns="114684" bIns="57342" numCol="1" anchor="t" anchorCtr="0" compatLnSpc="1"/>
            <a:lstStyle/>
            <a:p>
              <a:endParaRPr lang="zh-CN" altLang="en-US" sz="2385">
                <a:solidFill>
                  <a:srgbClr val="C00000"/>
                </a:solidFill>
                <a:cs typeface="+mn-ea"/>
                <a:sym typeface="+mn-lt"/>
              </a:endParaRPr>
            </a:p>
          </p:txBody>
        </p:sp>
      </p:grpSp>
      <p:grpSp>
        <p:nvGrpSpPr>
          <p:cNvPr id="21" name="组合 20"/>
          <p:cNvGrpSpPr/>
          <p:nvPr>
            <p:custDataLst>
              <p:tags r:id="rId19"/>
            </p:custDataLst>
          </p:nvPr>
        </p:nvGrpSpPr>
        <p:grpSpPr>
          <a:xfrm>
            <a:off x="3601583" y="4151849"/>
            <a:ext cx="5389881" cy="645160"/>
            <a:chOff x="4386950" y="2389646"/>
            <a:chExt cx="4297445" cy="514397"/>
          </a:xfrm>
        </p:grpSpPr>
        <p:sp>
          <p:nvSpPr>
            <p:cNvPr id="109" name="TextBox 108"/>
            <p:cNvSpPr txBox="1"/>
            <p:nvPr>
              <p:custDataLst>
                <p:tags r:id="rId20"/>
              </p:custDataLst>
            </p:nvPr>
          </p:nvSpPr>
          <p:spPr>
            <a:xfrm>
              <a:off x="4461882" y="2389646"/>
              <a:ext cx="4222513" cy="514397"/>
            </a:xfrm>
            <a:prstGeom prst="rect">
              <a:avLst/>
            </a:prstGeom>
            <a:noFill/>
          </p:spPr>
          <p:txBody>
            <a:bodyPr wrap="square">
              <a:spAutoFit/>
            </a:bodyPr>
            <a:lstStyle/>
            <a:p>
              <a:pPr defTabSz="967740" fontAlgn="auto">
                <a:spcBef>
                  <a:spcPts val="0"/>
                </a:spcBef>
                <a:spcAft>
                  <a:spcPts val="0"/>
                </a:spcAft>
                <a:defRPr/>
              </a:pPr>
              <a:r>
                <a:rPr lang="zh-CN" altLang="en-US" sz="3600" b="1" dirty="0" smtClean="0">
                  <a:solidFill>
                    <a:srgbClr val="C00000"/>
                  </a:solidFill>
                  <a:cs typeface="+mn-ea"/>
                  <a:sym typeface="+mn-lt"/>
                </a:rPr>
                <a:t>科技建设，强国有我</a:t>
              </a:r>
              <a:endParaRPr lang="zh-CN" altLang="en-US" sz="3600" b="1" dirty="0" smtClean="0">
                <a:solidFill>
                  <a:srgbClr val="C00000"/>
                </a:solidFill>
                <a:cs typeface="+mn-ea"/>
                <a:sym typeface="+mn-lt"/>
              </a:endParaRPr>
            </a:p>
          </p:txBody>
        </p:sp>
        <p:sp>
          <p:nvSpPr>
            <p:cNvPr id="110" name="Freeform 65"/>
            <p:cNvSpPr/>
            <p:nvPr>
              <p:custDataLst>
                <p:tags r:id="rId21"/>
              </p:custDataLst>
            </p:nvPr>
          </p:nvSpPr>
          <p:spPr bwMode="auto">
            <a:xfrm>
              <a:off x="4386950" y="2447459"/>
              <a:ext cx="114911" cy="148631"/>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chemeClr val="accent2">
                <a:lumMod val="75000"/>
              </a:schemeClr>
            </a:solidFill>
            <a:ln>
              <a:noFill/>
            </a:ln>
          </p:spPr>
          <p:txBody>
            <a:bodyPr vert="horz" wrap="square" lIns="114684" tIns="57342" rIns="114684" bIns="57342" numCol="1" anchor="t" anchorCtr="0" compatLnSpc="1"/>
            <a:lstStyle/>
            <a:p>
              <a:endParaRPr lang="zh-CN" altLang="en-US" sz="2385">
                <a:solidFill>
                  <a:srgbClr val="C00000"/>
                </a:solidFill>
                <a:cs typeface="+mn-ea"/>
                <a:sym typeface="+mn-lt"/>
              </a:endParaRPr>
            </a:p>
          </p:txBody>
        </p:sp>
      </p:grpSp>
      <p:grpSp>
        <p:nvGrpSpPr>
          <p:cNvPr id="23" name="组合 22"/>
          <p:cNvGrpSpPr/>
          <p:nvPr/>
        </p:nvGrpSpPr>
        <p:grpSpPr>
          <a:xfrm>
            <a:off x="10728981" y="5518768"/>
            <a:ext cx="822973" cy="822973"/>
            <a:chOff x="7008498" y="4342329"/>
            <a:chExt cx="656171" cy="656171"/>
          </a:xfrm>
          <a:solidFill>
            <a:schemeClr val="accent1"/>
          </a:solidFill>
        </p:grpSpPr>
        <p:grpSp>
          <p:nvGrpSpPr>
            <p:cNvPr id="431" name="组合 430"/>
            <p:cNvGrpSpPr/>
            <p:nvPr/>
          </p:nvGrpSpPr>
          <p:grpSpPr>
            <a:xfrm>
              <a:off x="7008498" y="4342329"/>
              <a:ext cx="656171" cy="656171"/>
              <a:chOff x="8415028" y="1301255"/>
              <a:chExt cx="1491176" cy="1491176"/>
            </a:xfrm>
            <a:grpFill/>
            <a:effectLst>
              <a:outerShdw blurRad="304800" dist="63500" dir="8100000" algn="tr" rotWithShape="0">
                <a:schemeClr val="tx1">
                  <a:alpha val="60000"/>
                </a:schemeClr>
              </a:outerShdw>
            </a:effectLst>
          </p:grpSpPr>
          <p:sp>
            <p:nvSpPr>
              <p:cNvPr id="432" name="椭圆 431"/>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433" name="椭圆 432"/>
              <p:cNvSpPr/>
              <p:nvPr/>
            </p:nvSpPr>
            <p:spPr>
              <a:xfrm>
                <a:off x="8440616" y="1326843"/>
                <a:ext cx="1440000" cy="14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grpSp>
        <p:grpSp>
          <p:nvGrpSpPr>
            <p:cNvPr id="438" name="组合 437"/>
            <p:cNvGrpSpPr/>
            <p:nvPr/>
          </p:nvGrpSpPr>
          <p:grpSpPr>
            <a:xfrm>
              <a:off x="7193414" y="4427385"/>
              <a:ext cx="286339" cy="498320"/>
              <a:chOff x="10990263" y="1525588"/>
              <a:chExt cx="1228725" cy="2138362"/>
            </a:xfrm>
            <a:grpFill/>
            <a:effectLst/>
          </p:grpSpPr>
          <p:sp>
            <p:nvSpPr>
              <p:cNvPr id="439" name="Freeform 26"/>
              <p:cNvSpPr/>
              <p:nvPr/>
            </p:nvSpPr>
            <p:spPr bwMode="auto">
              <a:xfrm>
                <a:off x="11303000" y="3403600"/>
                <a:ext cx="601663" cy="260350"/>
              </a:xfrm>
              <a:custGeom>
                <a:avLst/>
                <a:gdLst>
                  <a:gd name="T0" fmla="*/ 21 w 23"/>
                  <a:gd name="T1" fmla="*/ 0 h 10"/>
                  <a:gd name="T2" fmla="*/ 2 w 23"/>
                  <a:gd name="T3" fmla="*/ 0 h 10"/>
                  <a:gd name="T4" fmla="*/ 0 w 23"/>
                  <a:gd name="T5" fmla="*/ 2 h 10"/>
                  <a:gd name="T6" fmla="*/ 2 w 23"/>
                  <a:gd name="T7" fmla="*/ 5 h 10"/>
                  <a:gd name="T8" fmla="*/ 3 w 23"/>
                  <a:gd name="T9" fmla="*/ 5 h 10"/>
                  <a:gd name="T10" fmla="*/ 5 w 23"/>
                  <a:gd name="T11" fmla="*/ 7 h 10"/>
                  <a:gd name="T12" fmla="*/ 5 w 23"/>
                  <a:gd name="T13" fmla="*/ 7 h 10"/>
                  <a:gd name="T14" fmla="*/ 6 w 23"/>
                  <a:gd name="T15" fmla="*/ 9 h 10"/>
                  <a:gd name="T16" fmla="*/ 8 w 23"/>
                  <a:gd name="T17" fmla="*/ 10 h 10"/>
                  <a:gd name="T18" fmla="*/ 15 w 23"/>
                  <a:gd name="T19" fmla="*/ 10 h 10"/>
                  <a:gd name="T20" fmla="*/ 17 w 23"/>
                  <a:gd name="T21" fmla="*/ 9 h 10"/>
                  <a:gd name="T22" fmla="*/ 18 w 23"/>
                  <a:gd name="T23" fmla="*/ 7 h 10"/>
                  <a:gd name="T24" fmla="*/ 18 w 23"/>
                  <a:gd name="T25" fmla="*/ 7 h 10"/>
                  <a:gd name="T26" fmla="*/ 20 w 23"/>
                  <a:gd name="T27" fmla="*/ 5 h 10"/>
                  <a:gd name="T28" fmla="*/ 21 w 23"/>
                  <a:gd name="T29" fmla="*/ 5 h 10"/>
                  <a:gd name="T30" fmla="*/ 23 w 23"/>
                  <a:gd name="T31" fmla="*/ 2 h 10"/>
                  <a:gd name="T32" fmla="*/ 21 w 23"/>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0">
                    <a:moveTo>
                      <a:pt x="21" y="0"/>
                    </a:moveTo>
                    <a:cubicBezTo>
                      <a:pt x="2" y="0"/>
                      <a:pt x="2" y="0"/>
                      <a:pt x="2" y="0"/>
                    </a:cubicBezTo>
                    <a:cubicBezTo>
                      <a:pt x="1" y="0"/>
                      <a:pt x="0" y="1"/>
                      <a:pt x="0" y="2"/>
                    </a:cubicBezTo>
                    <a:cubicBezTo>
                      <a:pt x="0" y="4"/>
                      <a:pt x="1" y="5"/>
                      <a:pt x="2" y="5"/>
                    </a:cubicBezTo>
                    <a:cubicBezTo>
                      <a:pt x="3" y="5"/>
                      <a:pt x="3" y="5"/>
                      <a:pt x="3" y="5"/>
                    </a:cubicBezTo>
                    <a:cubicBezTo>
                      <a:pt x="3" y="6"/>
                      <a:pt x="4" y="7"/>
                      <a:pt x="5" y="7"/>
                    </a:cubicBezTo>
                    <a:cubicBezTo>
                      <a:pt x="5" y="7"/>
                      <a:pt x="5" y="7"/>
                      <a:pt x="5" y="7"/>
                    </a:cubicBezTo>
                    <a:cubicBezTo>
                      <a:pt x="5" y="8"/>
                      <a:pt x="5" y="9"/>
                      <a:pt x="6" y="9"/>
                    </a:cubicBezTo>
                    <a:cubicBezTo>
                      <a:pt x="6" y="10"/>
                      <a:pt x="7" y="10"/>
                      <a:pt x="8" y="10"/>
                    </a:cubicBezTo>
                    <a:cubicBezTo>
                      <a:pt x="15" y="10"/>
                      <a:pt x="15" y="10"/>
                      <a:pt x="15" y="10"/>
                    </a:cubicBezTo>
                    <a:cubicBezTo>
                      <a:pt x="16" y="10"/>
                      <a:pt x="17" y="10"/>
                      <a:pt x="17" y="9"/>
                    </a:cubicBezTo>
                    <a:cubicBezTo>
                      <a:pt x="18" y="9"/>
                      <a:pt x="18" y="8"/>
                      <a:pt x="18" y="7"/>
                    </a:cubicBezTo>
                    <a:cubicBezTo>
                      <a:pt x="18" y="7"/>
                      <a:pt x="18" y="7"/>
                      <a:pt x="18" y="7"/>
                    </a:cubicBezTo>
                    <a:cubicBezTo>
                      <a:pt x="19" y="7"/>
                      <a:pt x="20" y="6"/>
                      <a:pt x="20" y="5"/>
                    </a:cubicBezTo>
                    <a:cubicBezTo>
                      <a:pt x="21" y="5"/>
                      <a:pt x="21" y="5"/>
                      <a:pt x="21" y="5"/>
                    </a:cubicBezTo>
                    <a:cubicBezTo>
                      <a:pt x="22" y="5"/>
                      <a:pt x="23" y="4"/>
                      <a:pt x="23" y="2"/>
                    </a:cubicBezTo>
                    <a:cubicBezTo>
                      <a:pt x="23" y="1"/>
                      <a:pt x="22" y="0"/>
                      <a:pt x="21" y="0"/>
                    </a:cubicBezTo>
                    <a:close/>
                  </a:path>
                </a:pathLst>
              </a:cu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vert="horz" wrap="square" lIns="114684" tIns="57342" rIns="114684" bIns="57342" numCol="1" anchor="t" anchorCtr="0" compatLnSpc="1">
                <a:noAutofit/>
              </a:bodyPr>
              <a:lstStyle/>
              <a:p>
                <a:endParaRPr lang="zh-CN" altLang="en-US" sz="2385">
                  <a:cs typeface="+mn-ea"/>
                  <a:sym typeface="+mn-lt"/>
                </a:endParaRPr>
              </a:p>
            </p:txBody>
          </p:sp>
          <p:sp>
            <p:nvSpPr>
              <p:cNvPr id="440" name="任意多边形 439"/>
              <p:cNvSpPr/>
              <p:nvPr/>
            </p:nvSpPr>
            <p:spPr bwMode="auto">
              <a:xfrm>
                <a:off x="10990263" y="1525588"/>
                <a:ext cx="1228725" cy="1722438"/>
              </a:xfrm>
              <a:custGeom>
                <a:avLst/>
                <a:gdLst>
                  <a:gd name="connsiteX0" fmla="*/ 482503 w 1228725"/>
                  <a:gd name="connsiteY0" fmla="*/ 283413 h 1722438"/>
                  <a:gd name="connsiteX1" fmla="*/ 295797 w 1228725"/>
                  <a:gd name="connsiteY1" fmla="*/ 522046 h 1722438"/>
                  <a:gd name="connsiteX2" fmla="*/ 295797 w 1228725"/>
                  <a:gd name="connsiteY2" fmla="*/ 835129 h 1722438"/>
                  <a:gd name="connsiteX3" fmla="*/ 504289 w 1228725"/>
                  <a:gd name="connsiteY3" fmla="*/ 600317 h 1722438"/>
                  <a:gd name="connsiteX4" fmla="*/ 504289 w 1228725"/>
                  <a:gd name="connsiteY4" fmla="*/ 287234 h 1722438"/>
                  <a:gd name="connsiteX5" fmla="*/ 482503 w 1228725"/>
                  <a:gd name="connsiteY5" fmla="*/ 283413 h 1722438"/>
                  <a:gd name="connsiteX6" fmla="*/ 627434 w 1228725"/>
                  <a:gd name="connsiteY6" fmla="*/ 0 h 1722438"/>
                  <a:gd name="connsiteX7" fmla="*/ 1228725 w 1228725"/>
                  <a:gd name="connsiteY7" fmla="*/ 652439 h 1722438"/>
                  <a:gd name="connsiteX8" fmla="*/ 1071867 w 1228725"/>
                  <a:gd name="connsiteY8" fmla="*/ 1070000 h 1722438"/>
                  <a:gd name="connsiteX9" fmla="*/ 967294 w 1228725"/>
                  <a:gd name="connsiteY9" fmla="*/ 1513658 h 1722438"/>
                  <a:gd name="connsiteX10" fmla="*/ 967294 w 1228725"/>
                  <a:gd name="connsiteY10" fmla="*/ 1565853 h 1722438"/>
                  <a:gd name="connsiteX11" fmla="*/ 810436 w 1228725"/>
                  <a:gd name="connsiteY11" fmla="*/ 1722438 h 1722438"/>
                  <a:gd name="connsiteX12" fmla="*/ 418289 w 1228725"/>
                  <a:gd name="connsiteY12" fmla="*/ 1722438 h 1722438"/>
                  <a:gd name="connsiteX13" fmla="*/ 261431 w 1228725"/>
                  <a:gd name="connsiteY13" fmla="*/ 1565853 h 1722438"/>
                  <a:gd name="connsiteX14" fmla="*/ 261431 w 1228725"/>
                  <a:gd name="connsiteY14" fmla="*/ 1513658 h 1722438"/>
                  <a:gd name="connsiteX15" fmla="*/ 156859 w 1228725"/>
                  <a:gd name="connsiteY15" fmla="*/ 1043902 h 1722438"/>
                  <a:gd name="connsiteX16" fmla="*/ 0 w 1228725"/>
                  <a:gd name="connsiteY16" fmla="*/ 652439 h 1722438"/>
                  <a:gd name="connsiteX17" fmla="*/ 627434 w 1228725"/>
                  <a:gd name="connsiteY17" fmla="*/ 0 h 17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8725" h="1722438">
                    <a:moveTo>
                      <a:pt x="482503" y="283413"/>
                    </a:moveTo>
                    <a:cubicBezTo>
                      <a:pt x="426919" y="288050"/>
                      <a:pt x="341405" y="385073"/>
                      <a:pt x="295797" y="522046"/>
                    </a:cubicBezTo>
                    <a:cubicBezTo>
                      <a:pt x="243674" y="678588"/>
                      <a:pt x="243674" y="835129"/>
                      <a:pt x="295797" y="835129"/>
                    </a:cubicBezTo>
                    <a:cubicBezTo>
                      <a:pt x="347920" y="861219"/>
                      <a:pt x="452166" y="756858"/>
                      <a:pt x="504289" y="600317"/>
                    </a:cubicBezTo>
                    <a:cubicBezTo>
                      <a:pt x="556412" y="443776"/>
                      <a:pt x="556412" y="287234"/>
                      <a:pt x="504289" y="287234"/>
                    </a:cubicBezTo>
                    <a:cubicBezTo>
                      <a:pt x="497774" y="283973"/>
                      <a:pt x="490444" y="282750"/>
                      <a:pt x="482503" y="283413"/>
                    </a:cubicBezTo>
                    <a:close/>
                    <a:moveTo>
                      <a:pt x="627434" y="0"/>
                    </a:moveTo>
                    <a:cubicBezTo>
                      <a:pt x="967294" y="0"/>
                      <a:pt x="1228725" y="313171"/>
                      <a:pt x="1228725" y="652439"/>
                    </a:cubicBezTo>
                    <a:cubicBezTo>
                      <a:pt x="1228725" y="887317"/>
                      <a:pt x="1071867" y="1070000"/>
                      <a:pt x="1071867" y="1070000"/>
                    </a:cubicBezTo>
                    <a:cubicBezTo>
                      <a:pt x="1019580" y="1122195"/>
                      <a:pt x="967294" y="1435365"/>
                      <a:pt x="967294" y="1513658"/>
                    </a:cubicBezTo>
                    <a:cubicBezTo>
                      <a:pt x="967294" y="1513658"/>
                      <a:pt x="967294" y="1513658"/>
                      <a:pt x="967294" y="1565853"/>
                    </a:cubicBezTo>
                    <a:cubicBezTo>
                      <a:pt x="967294" y="1644146"/>
                      <a:pt x="888865" y="1722438"/>
                      <a:pt x="810436" y="1722438"/>
                    </a:cubicBezTo>
                    <a:cubicBezTo>
                      <a:pt x="810436" y="1722438"/>
                      <a:pt x="810436" y="1722438"/>
                      <a:pt x="418289" y="1722438"/>
                    </a:cubicBezTo>
                    <a:cubicBezTo>
                      <a:pt x="313717" y="1722438"/>
                      <a:pt x="261431" y="1644146"/>
                      <a:pt x="261431" y="1565853"/>
                    </a:cubicBezTo>
                    <a:cubicBezTo>
                      <a:pt x="261431" y="1565853"/>
                      <a:pt x="261431" y="1565853"/>
                      <a:pt x="261431" y="1513658"/>
                    </a:cubicBezTo>
                    <a:cubicBezTo>
                      <a:pt x="261431" y="1435365"/>
                      <a:pt x="209145" y="1122195"/>
                      <a:pt x="156859" y="1043902"/>
                    </a:cubicBezTo>
                    <a:cubicBezTo>
                      <a:pt x="156859" y="1043902"/>
                      <a:pt x="0" y="861219"/>
                      <a:pt x="0" y="652439"/>
                    </a:cubicBezTo>
                    <a:cubicBezTo>
                      <a:pt x="0" y="313171"/>
                      <a:pt x="261431" y="0"/>
                      <a:pt x="627434" y="0"/>
                    </a:cubicBezTo>
                    <a:close/>
                  </a:path>
                </a:pathLst>
              </a:cu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vert="horz" wrap="square" lIns="114684" tIns="57342" rIns="114684" bIns="57342" numCol="1" anchor="t" anchorCtr="0" compatLnSpc="1">
                <a:noAutofit/>
              </a:bodyPr>
              <a:lstStyle/>
              <a:p>
                <a:endParaRPr lang="zh-CN" altLang="en-US" sz="2385">
                  <a:cs typeface="+mn-ea"/>
                  <a:sym typeface="+mn-lt"/>
                </a:endParaRPr>
              </a:p>
            </p:txBody>
          </p:sp>
        </p:grpSp>
      </p:grpSp>
      <p:grpSp>
        <p:nvGrpSpPr>
          <p:cNvPr id="26" name="组合 25"/>
          <p:cNvGrpSpPr/>
          <p:nvPr/>
        </p:nvGrpSpPr>
        <p:grpSpPr>
          <a:xfrm>
            <a:off x="8513391" y="5545554"/>
            <a:ext cx="822973" cy="822973"/>
            <a:chOff x="7021166" y="4387903"/>
            <a:chExt cx="656171" cy="656171"/>
          </a:xfrm>
          <a:solidFill>
            <a:schemeClr val="accent1"/>
          </a:solidFill>
        </p:grpSpPr>
        <p:grpSp>
          <p:nvGrpSpPr>
            <p:cNvPr id="38" name="组合 37"/>
            <p:cNvGrpSpPr/>
            <p:nvPr/>
          </p:nvGrpSpPr>
          <p:grpSpPr>
            <a:xfrm>
              <a:off x="7021166" y="4387903"/>
              <a:ext cx="656171" cy="656171"/>
              <a:chOff x="8415028" y="1301255"/>
              <a:chExt cx="1491176" cy="1491176"/>
            </a:xfrm>
            <a:grpFill/>
            <a:effectLst>
              <a:outerShdw blurRad="304800" dist="63500" dir="8100000" algn="tr" rotWithShape="0">
                <a:schemeClr val="tx1">
                  <a:alpha val="60000"/>
                </a:schemeClr>
              </a:outerShdw>
            </a:effectLst>
          </p:grpSpPr>
          <p:sp>
            <p:nvSpPr>
              <p:cNvPr id="39" name="椭圆 38"/>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40" name="椭圆 39"/>
              <p:cNvSpPr/>
              <p:nvPr/>
            </p:nvSpPr>
            <p:spPr>
              <a:xfrm>
                <a:off x="8440616" y="1326843"/>
                <a:ext cx="1440000" cy="14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grpSp>
        <p:sp>
          <p:nvSpPr>
            <p:cNvPr id="437" name="任意多边形 436"/>
            <p:cNvSpPr/>
            <p:nvPr/>
          </p:nvSpPr>
          <p:spPr bwMode="auto">
            <a:xfrm>
              <a:off x="7128437" y="4495012"/>
              <a:ext cx="441630" cy="441952"/>
            </a:xfrm>
            <a:custGeom>
              <a:avLst/>
              <a:gdLst>
                <a:gd name="connsiteX0" fmla="*/ 771525 w 1543050"/>
                <a:gd name="connsiteY0" fmla="*/ 476710 h 1543050"/>
                <a:gd name="connsiteX1" fmla="*/ 476710 w 1543050"/>
                <a:gd name="connsiteY1" fmla="*/ 771525 h 1543050"/>
                <a:gd name="connsiteX2" fmla="*/ 771525 w 1543050"/>
                <a:gd name="connsiteY2" fmla="*/ 1066340 h 1543050"/>
                <a:gd name="connsiteX3" fmla="*/ 1066340 w 1543050"/>
                <a:gd name="connsiteY3" fmla="*/ 771525 h 1543050"/>
                <a:gd name="connsiteX4" fmla="*/ 771525 w 1543050"/>
                <a:gd name="connsiteY4" fmla="*/ 476710 h 1543050"/>
                <a:gd name="connsiteX5" fmla="*/ 715072 w 1543050"/>
                <a:gd name="connsiteY5" fmla="*/ 0 h 1543050"/>
                <a:gd name="connsiteX6" fmla="*/ 837387 w 1543050"/>
                <a:gd name="connsiteY6" fmla="*/ 0 h 1543050"/>
                <a:gd name="connsiteX7" fmla="*/ 875022 w 1543050"/>
                <a:gd name="connsiteY7" fmla="*/ 47044 h 1543050"/>
                <a:gd name="connsiteX8" fmla="*/ 875022 w 1543050"/>
                <a:gd name="connsiteY8" fmla="*/ 112906 h 1543050"/>
                <a:gd name="connsiteX9" fmla="*/ 1157288 w 1543050"/>
                <a:gd name="connsiteY9" fmla="*/ 235221 h 1543050"/>
                <a:gd name="connsiteX10" fmla="*/ 1213740 w 1543050"/>
                <a:gd name="connsiteY10" fmla="*/ 178768 h 1543050"/>
                <a:gd name="connsiteX11" fmla="*/ 1279602 w 1543050"/>
                <a:gd name="connsiteY11" fmla="*/ 178768 h 1543050"/>
                <a:gd name="connsiteX12" fmla="*/ 1364282 w 1543050"/>
                <a:gd name="connsiteY12" fmla="*/ 272856 h 1543050"/>
                <a:gd name="connsiteX13" fmla="*/ 1364282 w 1543050"/>
                <a:gd name="connsiteY13" fmla="*/ 329310 h 1543050"/>
                <a:gd name="connsiteX14" fmla="*/ 1307829 w 1543050"/>
                <a:gd name="connsiteY14" fmla="*/ 385763 h 1543050"/>
                <a:gd name="connsiteX15" fmla="*/ 1430144 w 1543050"/>
                <a:gd name="connsiteY15" fmla="*/ 668028 h 1543050"/>
                <a:gd name="connsiteX16" fmla="*/ 1496006 w 1543050"/>
                <a:gd name="connsiteY16" fmla="*/ 668028 h 1543050"/>
                <a:gd name="connsiteX17" fmla="*/ 1543050 w 1543050"/>
                <a:gd name="connsiteY17" fmla="*/ 705663 h 1543050"/>
                <a:gd name="connsiteX18" fmla="*/ 1543050 w 1543050"/>
                <a:gd name="connsiteY18" fmla="*/ 827978 h 1543050"/>
                <a:gd name="connsiteX19" fmla="*/ 1496006 w 1543050"/>
                <a:gd name="connsiteY19" fmla="*/ 875022 h 1543050"/>
                <a:gd name="connsiteX20" fmla="*/ 1430144 w 1543050"/>
                <a:gd name="connsiteY20" fmla="*/ 875022 h 1543050"/>
                <a:gd name="connsiteX21" fmla="*/ 1307829 w 1543050"/>
                <a:gd name="connsiteY21" fmla="*/ 1157288 h 1543050"/>
                <a:gd name="connsiteX22" fmla="*/ 1364282 w 1543050"/>
                <a:gd name="connsiteY22" fmla="*/ 1213741 h 1543050"/>
                <a:gd name="connsiteX23" fmla="*/ 1364282 w 1543050"/>
                <a:gd name="connsiteY23" fmla="*/ 1270194 h 1543050"/>
                <a:gd name="connsiteX24" fmla="*/ 1279602 w 1543050"/>
                <a:gd name="connsiteY24" fmla="*/ 1354873 h 1543050"/>
                <a:gd name="connsiteX25" fmla="*/ 1213740 w 1543050"/>
                <a:gd name="connsiteY25" fmla="*/ 1354873 h 1543050"/>
                <a:gd name="connsiteX26" fmla="*/ 1157288 w 1543050"/>
                <a:gd name="connsiteY26" fmla="*/ 1307829 h 1543050"/>
                <a:gd name="connsiteX27" fmla="*/ 875022 w 1543050"/>
                <a:gd name="connsiteY27" fmla="*/ 1420735 h 1543050"/>
                <a:gd name="connsiteX28" fmla="*/ 875022 w 1543050"/>
                <a:gd name="connsiteY28" fmla="*/ 1496006 h 1543050"/>
                <a:gd name="connsiteX29" fmla="*/ 837387 w 1543050"/>
                <a:gd name="connsiteY29" fmla="*/ 1543050 h 1543050"/>
                <a:gd name="connsiteX30" fmla="*/ 715072 w 1543050"/>
                <a:gd name="connsiteY30" fmla="*/ 1543050 h 1543050"/>
                <a:gd name="connsiteX31" fmla="*/ 668028 w 1543050"/>
                <a:gd name="connsiteY31" fmla="*/ 1496006 h 1543050"/>
                <a:gd name="connsiteX32" fmla="*/ 668028 w 1543050"/>
                <a:gd name="connsiteY32" fmla="*/ 1420735 h 1543050"/>
                <a:gd name="connsiteX33" fmla="*/ 385762 w 1543050"/>
                <a:gd name="connsiteY33" fmla="*/ 1307829 h 1543050"/>
                <a:gd name="connsiteX34" fmla="*/ 329309 w 1543050"/>
                <a:gd name="connsiteY34" fmla="*/ 1354873 h 1543050"/>
                <a:gd name="connsiteX35" fmla="*/ 272856 w 1543050"/>
                <a:gd name="connsiteY35" fmla="*/ 1354873 h 1543050"/>
                <a:gd name="connsiteX36" fmla="*/ 188177 w 1543050"/>
                <a:gd name="connsiteY36" fmla="*/ 1270194 h 1543050"/>
                <a:gd name="connsiteX37" fmla="*/ 188177 w 1543050"/>
                <a:gd name="connsiteY37" fmla="*/ 1213741 h 1543050"/>
                <a:gd name="connsiteX38" fmla="*/ 235221 w 1543050"/>
                <a:gd name="connsiteY38" fmla="*/ 1157288 h 1543050"/>
                <a:gd name="connsiteX39" fmla="*/ 122315 w 1543050"/>
                <a:gd name="connsiteY39" fmla="*/ 875022 h 1543050"/>
                <a:gd name="connsiteX40" fmla="*/ 47044 w 1543050"/>
                <a:gd name="connsiteY40" fmla="*/ 875022 h 1543050"/>
                <a:gd name="connsiteX41" fmla="*/ 0 w 1543050"/>
                <a:gd name="connsiteY41" fmla="*/ 827978 h 1543050"/>
                <a:gd name="connsiteX42" fmla="*/ 0 w 1543050"/>
                <a:gd name="connsiteY42" fmla="*/ 705663 h 1543050"/>
                <a:gd name="connsiteX43" fmla="*/ 47044 w 1543050"/>
                <a:gd name="connsiteY43" fmla="*/ 668028 h 1543050"/>
                <a:gd name="connsiteX44" fmla="*/ 122315 w 1543050"/>
                <a:gd name="connsiteY44" fmla="*/ 668028 h 1543050"/>
                <a:gd name="connsiteX45" fmla="*/ 235221 w 1543050"/>
                <a:gd name="connsiteY45" fmla="*/ 385763 h 1543050"/>
                <a:gd name="connsiteX46" fmla="*/ 188177 w 1543050"/>
                <a:gd name="connsiteY46" fmla="*/ 329310 h 1543050"/>
                <a:gd name="connsiteX47" fmla="*/ 188177 w 1543050"/>
                <a:gd name="connsiteY47" fmla="*/ 272856 h 1543050"/>
                <a:gd name="connsiteX48" fmla="*/ 272856 w 1543050"/>
                <a:gd name="connsiteY48" fmla="*/ 178768 h 1543050"/>
                <a:gd name="connsiteX49" fmla="*/ 329309 w 1543050"/>
                <a:gd name="connsiteY49" fmla="*/ 178768 h 1543050"/>
                <a:gd name="connsiteX50" fmla="*/ 385762 w 1543050"/>
                <a:gd name="connsiteY50" fmla="*/ 235221 h 1543050"/>
                <a:gd name="connsiteX51" fmla="*/ 668028 w 1543050"/>
                <a:gd name="connsiteY51" fmla="*/ 112906 h 1543050"/>
                <a:gd name="connsiteX52" fmla="*/ 668028 w 1543050"/>
                <a:gd name="connsiteY52" fmla="*/ 47044 h 1543050"/>
                <a:gd name="connsiteX53" fmla="*/ 715072 w 1543050"/>
                <a:gd name="connsiteY53" fmla="*/ 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43050" h="1543050">
                  <a:moveTo>
                    <a:pt x="771525" y="476710"/>
                  </a:moveTo>
                  <a:cubicBezTo>
                    <a:pt x="608703" y="476710"/>
                    <a:pt x="476710" y="608703"/>
                    <a:pt x="476710" y="771525"/>
                  </a:cubicBezTo>
                  <a:cubicBezTo>
                    <a:pt x="476710" y="934347"/>
                    <a:pt x="608703" y="1066340"/>
                    <a:pt x="771525" y="1066340"/>
                  </a:cubicBezTo>
                  <a:cubicBezTo>
                    <a:pt x="934347" y="1066340"/>
                    <a:pt x="1066340" y="934347"/>
                    <a:pt x="1066340" y="771525"/>
                  </a:cubicBezTo>
                  <a:cubicBezTo>
                    <a:pt x="1066340" y="608703"/>
                    <a:pt x="934347" y="476710"/>
                    <a:pt x="771525" y="476710"/>
                  </a:cubicBezTo>
                  <a:close/>
                  <a:moveTo>
                    <a:pt x="715072" y="0"/>
                  </a:moveTo>
                  <a:cubicBezTo>
                    <a:pt x="715072" y="0"/>
                    <a:pt x="715072" y="0"/>
                    <a:pt x="837387" y="0"/>
                  </a:cubicBezTo>
                  <a:cubicBezTo>
                    <a:pt x="856205" y="0"/>
                    <a:pt x="875022" y="18818"/>
                    <a:pt x="875022" y="47044"/>
                  </a:cubicBezTo>
                  <a:cubicBezTo>
                    <a:pt x="875022" y="47044"/>
                    <a:pt x="875022" y="47044"/>
                    <a:pt x="875022" y="112906"/>
                  </a:cubicBezTo>
                  <a:cubicBezTo>
                    <a:pt x="978520" y="131724"/>
                    <a:pt x="1082017" y="178768"/>
                    <a:pt x="1157288" y="235221"/>
                  </a:cubicBezTo>
                  <a:cubicBezTo>
                    <a:pt x="1157288" y="235221"/>
                    <a:pt x="1157288" y="235221"/>
                    <a:pt x="1213740" y="178768"/>
                  </a:cubicBezTo>
                  <a:cubicBezTo>
                    <a:pt x="1232558" y="169359"/>
                    <a:pt x="1260785" y="169359"/>
                    <a:pt x="1279602" y="178768"/>
                  </a:cubicBezTo>
                  <a:cubicBezTo>
                    <a:pt x="1279602" y="178768"/>
                    <a:pt x="1279602" y="178768"/>
                    <a:pt x="1364282" y="272856"/>
                  </a:cubicBezTo>
                  <a:cubicBezTo>
                    <a:pt x="1373691" y="282265"/>
                    <a:pt x="1373691" y="310492"/>
                    <a:pt x="1364282" y="329310"/>
                  </a:cubicBezTo>
                  <a:cubicBezTo>
                    <a:pt x="1364282" y="329310"/>
                    <a:pt x="1364282" y="329310"/>
                    <a:pt x="1307829" y="385763"/>
                  </a:cubicBezTo>
                  <a:cubicBezTo>
                    <a:pt x="1364282" y="461033"/>
                    <a:pt x="1411326" y="564531"/>
                    <a:pt x="1430144" y="668028"/>
                  </a:cubicBezTo>
                  <a:cubicBezTo>
                    <a:pt x="1430144" y="668028"/>
                    <a:pt x="1430144" y="668028"/>
                    <a:pt x="1496006" y="668028"/>
                  </a:cubicBezTo>
                  <a:cubicBezTo>
                    <a:pt x="1524232" y="668028"/>
                    <a:pt x="1543050" y="686846"/>
                    <a:pt x="1543050" y="705663"/>
                  </a:cubicBezTo>
                  <a:cubicBezTo>
                    <a:pt x="1543050" y="705663"/>
                    <a:pt x="1543050" y="705663"/>
                    <a:pt x="1543050" y="827978"/>
                  </a:cubicBezTo>
                  <a:cubicBezTo>
                    <a:pt x="1543050" y="856205"/>
                    <a:pt x="1524232" y="875022"/>
                    <a:pt x="1496006" y="875022"/>
                  </a:cubicBezTo>
                  <a:cubicBezTo>
                    <a:pt x="1496006" y="875022"/>
                    <a:pt x="1496006" y="875022"/>
                    <a:pt x="1430144" y="875022"/>
                  </a:cubicBezTo>
                  <a:cubicBezTo>
                    <a:pt x="1411326" y="978520"/>
                    <a:pt x="1364282" y="1072608"/>
                    <a:pt x="1307829" y="1157288"/>
                  </a:cubicBezTo>
                  <a:cubicBezTo>
                    <a:pt x="1307829" y="1157288"/>
                    <a:pt x="1307829" y="1157288"/>
                    <a:pt x="1364282" y="1213741"/>
                  </a:cubicBezTo>
                  <a:cubicBezTo>
                    <a:pt x="1373691" y="1232558"/>
                    <a:pt x="1373691" y="1260785"/>
                    <a:pt x="1364282" y="1270194"/>
                  </a:cubicBezTo>
                  <a:cubicBezTo>
                    <a:pt x="1364282" y="1270194"/>
                    <a:pt x="1364282" y="1270194"/>
                    <a:pt x="1279602" y="1354873"/>
                  </a:cubicBezTo>
                  <a:cubicBezTo>
                    <a:pt x="1260785" y="1373691"/>
                    <a:pt x="1232558" y="1373691"/>
                    <a:pt x="1213740" y="1354873"/>
                  </a:cubicBezTo>
                  <a:lnTo>
                    <a:pt x="1157288" y="1307829"/>
                  </a:lnTo>
                  <a:cubicBezTo>
                    <a:pt x="1082017" y="1364282"/>
                    <a:pt x="978520" y="1411326"/>
                    <a:pt x="875022" y="1420735"/>
                  </a:cubicBezTo>
                  <a:cubicBezTo>
                    <a:pt x="875022" y="1420735"/>
                    <a:pt x="875022" y="1420735"/>
                    <a:pt x="875022" y="1496006"/>
                  </a:cubicBezTo>
                  <a:cubicBezTo>
                    <a:pt x="875022" y="1524233"/>
                    <a:pt x="856205" y="1543050"/>
                    <a:pt x="837387" y="1543050"/>
                  </a:cubicBezTo>
                  <a:cubicBezTo>
                    <a:pt x="837387" y="1543050"/>
                    <a:pt x="837387" y="1543050"/>
                    <a:pt x="715072" y="1543050"/>
                  </a:cubicBezTo>
                  <a:cubicBezTo>
                    <a:pt x="686845" y="1543050"/>
                    <a:pt x="668028" y="1524233"/>
                    <a:pt x="668028" y="1496006"/>
                  </a:cubicBezTo>
                  <a:cubicBezTo>
                    <a:pt x="668028" y="1496006"/>
                    <a:pt x="668028" y="1496006"/>
                    <a:pt x="668028" y="1420735"/>
                  </a:cubicBezTo>
                  <a:cubicBezTo>
                    <a:pt x="564530" y="1411326"/>
                    <a:pt x="470442" y="1364282"/>
                    <a:pt x="385762" y="1307829"/>
                  </a:cubicBezTo>
                  <a:cubicBezTo>
                    <a:pt x="385762" y="1307829"/>
                    <a:pt x="385762" y="1307829"/>
                    <a:pt x="329309" y="1354873"/>
                  </a:cubicBezTo>
                  <a:cubicBezTo>
                    <a:pt x="319901" y="1373691"/>
                    <a:pt x="291674" y="1373691"/>
                    <a:pt x="272856" y="1354873"/>
                  </a:cubicBezTo>
                  <a:cubicBezTo>
                    <a:pt x="272856" y="1354873"/>
                    <a:pt x="272856" y="1354873"/>
                    <a:pt x="188177" y="1270194"/>
                  </a:cubicBezTo>
                  <a:cubicBezTo>
                    <a:pt x="169359" y="1260785"/>
                    <a:pt x="169359" y="1232558"/>
                    <a:pt x="188177" y="1213741"/>
                  </a:cubicBezTo>
                  <a:cubicBezTo>
                    <a:pt x="188177" y="1213741"/>
                    <a:pt x="188177" y="1213741"/>
                    <a:pt x="235221" y="1157288"/>
                  </a:cubicBezTo>
                  <a:cubicBezTo>
                    <a:pt x="178768" y="1072608"/>
                    <a:pt x="131724" y="978520"/>
                    <a:pt x="122315" y="875022"/>
                  </a:cubicBezTo>
                  <a:cubicBezTo>
                    <a:pt x="122315" y="875022"/>
                    <a:pt x="122315" y="875022"/>
                    <a:pt x="47044" y="875022"/>
                  </a:cubicBezTo>
                  <a:cubicBezTo>
                    <a:pt x="18818" y="875022"/>
                    <a:pt x="0" y="856205"/>
                    <a:pt x="0" y="827978"/>
                  </a:cubicBezTo>
                  <a:cubicBezTo>
                    <a:pt x="0" y="827978"/>
                    <a:pt x="0" y="827978"/>
                    <a:pt x="0" y="705663"/>
                  </a:cubicBezTo>
                  <a:cubicBezTo>
                    <a:pt x="0" y="686846"/>
                    <a:pt x="18818" y="668028"/>
                    <a:pt x="47044" y="668028"/>
                  </a:cubicBezTo>
                  <a:cubicBezTo>
                    <a:pt x="47044" y="668028"/>
                    <a:pt x="47044" y="668028"/>
                    <a:pt x="122315" y="668028"/>
                  </a:cubicBezTo>
                  <a:cubicBezTo>
                    <a:pt x="131724" y="564531"/>
                    <a:pt x="178768" y="461033"/>
                    <a:pt x="235221" y="385763"/>
                  </a:cubicBezTo>
                  <a:cubicBezTo>
                    <a:pt x="235221" y="385763"/>
                    <a:pt x="235221" y="385763"/>
                    <a:pt x="188177" y="329310"/>
                  </a:cubicBezTo>
                  <a:cubicBezTo>
                    <a:pt x="169359" y="310492"/>
                    <a:pt x="169359" y="282265"/>
                    <a:pt x="188177" y="272856"/>
                  </a:cubicBezTo>
                  <a:cubicBezTo>
                    <a:pt x="188177" y="272856"/>
                    <a:pt x="188177" y="272856"/>
                    <a:pt x="272856" y="178768"/>
                  </a:cubicBezTo>
                  <a:cubicBezTo>
                    <a:pt x="291674" y="169359"/>
                    <a:pt x="319901" y="169359"/>
                    <a:pt x="329309" y="178768"/>
                  </a:cubicBezTo>
                  <a:cubicBezTo>
                    <a:pt x="329309" y="178768"/>
                    <a:pt x="329309" y="178768"/>
                    <a:pt x="385762" y="235221"/>
                  </a:cubicBezTo>
                  <a:cubicBezTo>
                    <a:pt x="470442" y="178768"/>
                    <a:pt x="564530" y="131724"/>
                    <a:pt x="668028" y="112906"/>
                  </a:cubicBezTo>
                  <a:cubicBezTo>
                    <a:pt x="668028" y="112906"/>
                    <a:pt x="668028" y="112906"/>
                    <a:pt x="668028" y="47044"/>
                  </a:cubicBezTo>
                  <a:cubicBezTo>
                    <a:pt x="668028" y="18818"/>
                    <a:pt x="686845" y="0"/>
                    <a:pt x="715072" y="0"/>
                  </a:cubicBezTo>
                  <a:close/>
                </a:path>
              </a:pathLst>
            </a:cu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vert="horz" wrap="square" lIns="114684" tIns="57342" rIns="114684" bIns="57342" numCol="1" anchor="t" anchorCtr="0" compatLnSpc="1">
              <a:noAutofit/>
            </a:bodyPr>
            <a:lstStyle/>
            <a:p>
              <a:endParaRPr lang="zh-CN" altLang="en-US" sz="2385">
                <a:cs typeface="+mn-ea"/>
                <a:sym typeface="+mn-lt"/>
              </a:endParaRPr>
            </a:p>
          </p:txBody>
        </p:sp>
      </p:grpSp>
      <p:grpSp>
        <p:nvGrpSpPr>
          <p:cNvPr id="4" name="组合 3"/>
          <p:cNvGrpSpPr/>
          <p:nvPr/>
        </p:nvGrpSpPr>
        <p:grpSpPr>
          <a:xfrm>
            <a:off x="7429635" y="5531432"/>
            <a:ext cx="822973" cy="822973"/>
            <a:chOff x="6157069" y="4376643"/>
            <a:chExt cx="656171" cy="656171"/>
          </a:xfrm>
          <a:solidFill>
            <a:schemeClr val="accent1"/>
          </a:solidFill>
        </p:grpSpPr>
        <p:grpSp>
          <p:nvGrpSpPr>
            <p:cNvPr id="42" name="组合 41"/>
            <p:cNvGrpSpPr/>
            <p:nvPr/>
          </p:nvGrpSpPr>
          <p:grpSpPr>
            <a:xfrm>
              <a:off x="6157069" y="4376643"/>
              <a:ext cx="656171" cy="656171"/>
              <a:chOff x="8415028" y="1301255"/>
              <a:chExt cx="1491176" cy="1491176"/>
            </a:xfrm>
            <a:grpFill/>
            <a:effectLst>
              <a:outerShdw blurRad="304800" dist="63500" dir="8100000" algn="tr" rotWithShape="0">
                <a:schemeClr val="tx1">
                  <a:alpha val="60000"/>
                </a:schemeClr>
              </a:outerShdw>
            </a:effectLst>
          </p:grpSpPr>
          <p:sp>
            <p:nvSpPr>
              <p:cNvPr id="43" name="椭圆 42"/>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44" name="椭圆 43"/>
              <p:cNvSpPr/>
              <p:nvPr/>
            </p:nvSpPr>
            <p:spPr>
              <a:xfrm>
                <a:off x="8440616" y="1326843"/>
                <a:ext cx="1440000" cy="14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grpSp>
        <p:sp>
          <p:nvSpPr>
            <p:cNvPr id="41" name="Freeform 41"/>
            <p:cNvSpPr>
              <a:spLocks noEditPoints="1"/>
            </p:cNvSpPr>
            <p:nvPr/>
          </p:nvSpPr>
          <p:spPr bwMode="auto">
            <a:xfrm>
              <a:off x="6267132" y="4512513"/>
              <a:ext cx="416457" cy="364239"/>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a:lstStyle/>
            <a:p>
              <a:pPr defTabSz="967740" fontAlgn="auto">
                <a:spcBef>
                  <a:spcPts val="0"/>
                </a:spcBef>
                <a:spcAft>
                  <a:spcPts val="0"/>
                </a:spcAft>
                <a:defRPr/>
              </a:pPr>
              <a:endParaRPr lang="en-US" sz="2385" kern="0" dirty="0">
                <a:solidFill>
                  <a:sysClr val="windowText" lastClr="000000"/>
                </a:solidFill>
                <a:cs typeface="+mn-ea"/>
                <a:sym typeface="+mn-lt"/>
              </a:endParaRPr>
            </a:p>
          </p:txBody>
        </p:sp>
      </p:grpSp>
      <p:grpSp>
        <p:nvGrpSpPr>
          <p:cNvPr id="25" name="组合 24"/>
          <p:cNvGrpSpPr/>
          <p:nvPr/>
        </p:nvGrpSpPr>
        <p:grpSpPr>
          <a:xfrm>
            <a:off x="9628961" y="5532891"/>
            <a:ext cx="822973" cy="822973"/>
            <a:chOff x="7910629" y="4377806"/>
            <a:chExt cx="656171" cy="656171"/>
          </a:xfrm>
          <a:solidFill>
            <a:schemeClr val="accent1"/>
          </a:solidFill>
        </p:grpSpPr>
        <p:grpSp>
          <p:nvGrpSpPr>
            <p:cNvPr id="48" name="组合 47"/>
            <p:cNvGrpSpPr/>
            <p:nvPr/>
          </p:nvGrpSpPr>
          <p:grpSpPr>
            <a:xfrm>
              <a:off x="7910629" y="4377806"/>
              <a:ext cx="656171" cy="656171"/>
              <a:chOff x="8415028" y="1301255"/>
              <a:chExt cx="1491176" cy="1491176"/>
            </a:xfrm>
            <a:grpFill/>
            <a:effectLst>
              <a:outerShdw blurRad="304800" dist="63500" dir="8100000" algn="tr" rotWithShape="0">
                <a:schemeClr val="tx1">
                  <a:alpha val="60000"/>
                </a:schemeClr>
              </a:outerShdw>
            </a:effectLst>
          </p:grpSpPr>
          <p:sp>
            <p:nvSpPr>
              <p:cNvPr id="49" name="椭圆 48"/>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50" name="椭圆 49"/>
              <p:cNvSpPr/>
              <p:nvPr/>
            </p:nvSpPr>
            <p:spPr>
              <a:xfrm>
                <a:off x="8440616" y="1326843"/>
                <a:ext cx="1440000" cy="14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grpSp>
        <p:grpSp>
          <p:nvGrpSpPr>
            <p:cNvPr id="434" name="组合 433"/>
            <p:cNvGrpSpPr/>
            <p:nvPr/>
          </p:nvGrpSpPr>
          <p:grpSpPr>
            <a:xfrm>
              <a:off x="8030376" y="4502416"/>
              <a:ext cx="416676" cy="405480"/>
              <a:chOff x="5970999" y="1635369"/>
              <a:chExt cx="302366" cy="294242"/>
            </a:xfrm>
            <a:grpFill/>
            <a:effectLst/>
          </p:grpSpPr>
          <p:sp>
            <p:nvSpPr>
              <p:cNvPr id="435" name="Rectangle 11"/>
              <p:cNvSpPr>
                <a:spLocks noChangeArrowheads="1"/>
              </p:cNvSpPr>
              <p:nvPr/>
            </p:nvSpPr>
            <p:spPr bwMode="auto">
              <a:xfrm>
                <a:off x="6103263" y="1635369"/>
                <a:ext cx="37156" cy="135331"/>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vert="horz" wrap="square" lIns="114684" tIns="57342" rIns="114684" bIns="57342" numCol="1" anchor="t" anchorCtr="0" compatLnSpc="1"/>
              <a:lstStyle/>
              <a:p>
                <a:endParaRPr lang="zh-CN" altLang="en-US" sz="2385"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ea"/>
                  <a:sym typeface="+mn-lt"/>
                </a:endParaRPr>
              </a:p>
            </p:txBody>
          </p:sp>
          <p:sp>
            <p:nvSpPr>
              <p:cNvPr id="436" name="Freeform 12"/>
              <p:cNvSpPr/>
              <p:nvPr/>
            </p:nvSpPr>
            <p:spPr bwMode="auto">
              <a:xfrm>
                <a:off x="5970999" y="1642926"/>
                <a:ext cx="302366" cy="286685"/>
              </a:xfrm>
              <a:custGeom>
                <a:avLst/>
                <a:gdLst>
                  <a:gd name="T0" fmla="*/ 270 w 373"/>
                  <a:gd name="T1" fmla="*/ 0 h 354"/>
                  <a:gd name="T2" fmla="*/ 270 w 373"/>
                  <a:gd name="T3" fmla="*/ 0 h 354"/>
                  <a:gd name="T4" fmla="*/ 251 w 373"/>
                  <a:gd name="T5" fmla="*/ 40 h 354"/>
                  <a:gd name="T6" fmla="*/ 329 w 373"/>
                  <a:gd name="T7" fmla="*/ 167 h 354"/>
                  <a:gd name="T8" fmla="*/ 186 w 373"/>
                  <a:gd name="T9" fmla="*/ 309 h 354"/>
                  <a:gd name="T10" fmla="*/ 44 w 373"/>
                  <a:gd name="T11" fmla="*/ 167 h 354"/>
                  <a:gd name="T12" fmla="*/ 123 w 373"/>
                  <a:gd name="T13" fmla="*/ 40 h 354"/>
                  <a:gd name="T14" fmla="*/ 123 w 373"/>
                  <a:gd name="T15" fmla="*/ 40 h 354"/>
                  <a:gd name="T16" fmla="*/ 102 w 373"/>
                  <a:gd name="T17" fmla="*/ 0 h 354"/>
                  <a:gd name="T18" fmla="*/ 0 w 373"/>
                  <a:gd name="T19" fmla="*/ 167 h 354"/>
                  <a:gd name="T20" fmla="*/ 186 w 373"/>
                  <a:gd name="T21" fmla="*/ 354 h 354"/>
                  <a:gd name="T22" fmla="*/ 373 w 373"/>
                  <a:gd name="T23" fmla="*/ 167 h 354"/>
                  <a:gd name="T24" fmla="*/ 270 w 373"/>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54">
                    <a:moveTo>
                      <a:pt x="270" y="0"/>
                    </a:moveTo>
                    <a:cubicBezTo>
                      <a:pt x="270" y="0"/>
                      <a:pt x="270" y="0"/>
                      <a:pt x="270" y="0"/>
                    </a:cubicBezTo>
                    <a:cubicBezTo>
                      <a:pt x="251" y="40"/>
                      <a:pt x="251" y="40"/>
                      <a:pt x="251" y="40"/>
                    </a:cubicBezTo>
                    <a:cubicBezTo>
                      <a:pt x="297" y="64"/>
                      <a:pt x="329" y="112"/>
                      <a:pt x="329" y="167"/>
                    </a:cubicBezTo>
                    <a:cubicBezTo>
                      <a:pt x="329" y="245"/>
                      <a:pt x="265" y="309"/>
                      <a:pt x="186" y="309"/>
                    </a:cubicBezTo>
                    <a:cubicBezTo>
                      <a:pt x="108" y="309"/>
                      <a:pt x="44" y="245"/>
                      <a:pt x="44" y="167"/>
                    </a:cubicBezTo>
                    <a:cubicBezTo>
                      <a:pt x="44" y="111"/>
                      <a:pt x="76" y="63"/>
                      <a:pt x="123" y="40"/>
                    </a:cubicBezTo>
                    <a:cubicBezTo>
                      <a:pt x="123" y="40"/>
                      <a:pt x="123" y="40"/>
                      <a:pt x="123" y="40"/>
                    </a:cubicBezTo>
                    <a:cubicBezTo>
                      <a:pt x="102" y="0"/>
                      <a:pt x="102" y="0"/>
                      <a:pt x="102" y="0"/>
                    </a:cubicBezTo>
                    <a:cubicBezTo>
                      <a:pt x="42" y="31"/>
                      <a:pt x="0" y="94"/>
                      <a:pt x="0" y="167"/>
                    </a:cubicBezTo>
                    <a:cubicBezTo>
                      <a:pt x="0" y="270"/>
                      <a:pt x="84" y="354"/>
                      <a:pt x="186" y="354"/>
                    </a:cubicBezTo>
                    <a:cubicBezTo>
                      <a:pt x="289" y="354"/>
                      <a:pt x="373" y="270"/>
                      <a:pt x="373" y="167"/>
                    </a:cubicBezTo>
                    <a:cubicBezTo>
                      <a:pt x="373" y="94"/>
                      <a:pt x="331" y="31"/>
                      <a:pt x="270" y="0"/>
                    </a:cubicBezTo>
                    <a:close/>
                  </a:path>
                </a:pathLst>
              </a:cu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vert="horz" wrap="square" lIns="114684" tIns="57342" rIns="114684" bIns="57342" numCol="1" anchor="t" anchorCtr="0" compatLnSpc="1"/>
              <a:lstStyle/>
              <a:p>
                <a:endParaRPr lang="zh-CN" altLang="en-US" sz="2385">
                  <a:cs typeface="+mn-ea"/>
                  <a:sym typeface="+mn-lt"/>
                </a:endParaRPr>
              </a:p>
            </p:txBody>
          </p:sp>
        </p:grpSp>
      </p:grpSp>
      <p:pic>
        <p:nvPicPr>
          <p:cNvPr id="8" name="图片 7" descr="30"/>
          <p:cNvPicPr>
            <a:picLocks noChangeAspect="1"/>
          </p:cNvPicPr>
          <p:nvPr/>
        </p:nvPicPr>
        <p:blipFill>
          <a:blip r:embed="rId22"/>
          <a:stretch>
            <a:fillRect/>
          </a:stretch>
        </p:blipFill>
        <p:spPr>
          <a:xfrm>
            <a:off x="-14605" y="5847715"/>
            <a:ext cx="12215495" cy="1014730"/>
          </a:xfrm>
          <a:prstGeom prst="rect">
            <a:avLst/>
          </a:prstGeom>
        </p:spPr>
      </p:pic>
    </p:spTree>
  </p:cSld>
  <p:clrMapOvr>
    <a:masterClrMapping/>
  </p:clrMapOvr>
  <p:transition advTm="7488">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grpId="1" nodeType="afterEffect">
                                  <p:stCondLst>
                                    <p:cond delay="0"/>
                                  </p:stCondLst>
                                  <p:childTnLst>
                                    <p:animEffect transition="out" filter="fade">
                                      <p:cBhvr>
                                        <p:cTn id="11" dur="500" tmFilter="0, 0; .2, .5; .8, .5; 1, 0"/>
                                        <p:tgtEl>
                                          <p:spTgt spid="58"/>
                                        </p:tgtEl>
                                      </p:cBhvr>
                                    </p:animEffect>
                                    <p:animScale>
                                      <p:cBhvr>
                                        <p:cTn id="12" dur="250" autoRev="1" fill="hold"/>
                                        <p:tgtEl>
                                          <p:spTgt spid="58"/>
                                        </p:tgtEl>
                                      </p:cBhvr>
                                      <p:by x="105000" y="105000"/>
                                    </p:animScale>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1000"/>
                                        <p:tgtEl>
                                          <p:spTgt spid="90"/>
                                        </p:tgtEl>
                                      </p:cBhvr>
                                    </p:animEffect>
                                  </p:childTnLst>
                                </p:cTn>
                              </p:par>
                              <p:par>
                                <p:cTn id="17" presetID="22" presetClass="entr" presetSubtype="1"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wipe(up)">
                                      <p:cBhvr>
                                        <p:cTn id="19" dur="1000"/>
                                        <p:tgtEl>
                                          <p:spTgt spid="9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92"/>
                                        </p:tgtEl>
                                        <p:attrNameLst>
                                          <p:attrName>style.visibility</p:attrName>
                                        </p:attrNameLst>
                                      </p:cBhvr>
                                      <p:to>
                                        <p:strVal val="visible"/>
                                      </p:to>
                                    </p:set>
                                    <p:animEffect transition="in" filter="fade">
                                      <p:cBhvr>
                                        <p:cTn id="26" dur="500"/>
                                        <p:tgtEl>
                                          <p:spTgt spid="92"/>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500"/>
                                        <p:tgtEl>
                                          <p:spTgt spid="93"/>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3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6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31"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 calcmode="lin" valueType="num">
                                      <p:cBhvr>
                                        <p:cTn id="51" dur="500" fill="hold"/>
                                        <p:tgtEl>
                                          <p:spTgt spid="4"/>
                                        </p:tgtEl>
                                        <p:attrNameLst>
                                          <p:attrName>style.rotation</p:attrName>
                                        </p:attrNameLst>
                                      </p:cBhvr>
                                      <p:tavLst>
                                        <p:tav tm="0">
                                          <p:val>
                                            <p:fltVal val="90"/>
                                          </p:val>
                                        </p:tav>
                                        <p:tav tm="100000">
                                          <p:val>
                                            <p:fltVal val="0"/>
                                          </p:val>
                                        </p:tav>
                                      </p:tavLst>
                                    </p:anim>
                                    <p:animEffect transition="in" filter="fade">
                                      <p:cBhvr>
                                        <p:cTn id="52" dur="500"/>
                                        <p:tgtEl>
                                          <p:spTgt spid="4"/>
                                        </p:tgtEl>
                                      </p:cBhvr>
                                    </p:animEffect>
                                  </p:childTnLst>
                                </p:cTn>
                              </p:par>
                              <p:par>
                                <p:cTn id="53" presetID="31" presetClass="entr" presetSubtype="0" fill="hold" nodeType="withEffect">
                                  <p:stCondLst>
                                    <p:cond delay="3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1000" fill="hold"/>
                                        <p:tgtEl>
                                          <p:spTgt spid="26"/>
                                        </p:tgtEl>
                                        <p:attrNameLst>
                                          <p:attrName>ppt_w</p:attrName>
                                        </p:attrNameLst>
                                      </p:cBhvr>
                                      <p:tavLst>
                                        <p:tav tm="0">
                                          <p:val>
                                            <p:fltVal val="0"/>
                                          </p:val>
                                        </p:tav>
                                        <p:tav tm="100000">
                                          <p:val>
                                            <p:strVal val="#ppt_w"/>
                                          </p:val>
                                        </p:tav>
                                      </p:tavLst>
                                    </p:anim>
                                    <p:anim calcmode="lin" valueType="num">
                                      <p:cBhvr>
                                        <p:cTn id="56" dur="1000" fill="hold"/>
                                        <p:tgtEl>
                                          <p:spTgt spid="26"/>
                                        </p:tgtEl>
                                        <p:attrNameLst>
                                          <p:attrName>ppt_h</p:attrName>
                                        </p:attrNameLst>
                                      </p:cBhvr>
                                      <p:tavLst>
                                        <p:tav tm="0">
                                          <p:val>
                                            <p:fltVal val="0"/>
                                          </p:val>
                                        </p:tav>
                                        <p:tav tm="100000">
                                          <p:val>
                                            <p:strVal val="#ppt_h"/>
                                          </p:val>
                                        </p:tav>
                                      </p:tavLst>
                                    </p:anim>
                                    <p:anim calcmode="lin" valueType="num">
                                      <p:cBhvr>
                                        <p:cTn id="57" dur="1000" fill="hold"/>
                                        <p:tgtEl>
                                          <p:spTgt spid="26"/>
                                        </p:tgtEl>
                                        <p:attrNameLst>
                                          <p:attrName>style.rotation</p:attrName>
                                        </p:attrNameLst>
                                      </p:cBhvr>
                                      <p:tavLst>
                                        <p:tav tm="0">
                                          <p:val>
                                            <p:fltVal val="90"/>
                                          </p:val>
                                        </p:tav>
                                        <p:tav tm="100000">
                                          <p:val>
                                            <p:fltVal val="0"/>
                                          </p:val>
                                        </p:tav>
                                      </p:tavLst>
                                    </p:anim>
                                    <p:animEffect transition="in" filter="fade">
                                      <p:cBhvr>
                                        <p:cTn id="58" dur="1000"/>
                                        <p:tgtEl>
                                          <p:spTgt spid="26"/>
                                        </p:tgtEl>
                                      </p:cBhvr>
                                    </p:animEffect>
                                  </p:childTnLst>
                                </p:cTn>
                              </p:par>
                              <p:par>
                                <p:cTn id="59" presetID="31" presetClass="entr" presetSubtype="0" fill="hold" nodeType="withEffect">
                                  <p:stCondLst>
                                    <p:cond delay="600"/>
                                  </p:stCondLst>
                                  <p:childTnLst>
                                    <p:set>
                                      <p:cBhvr>
                                        <p:cTn id="60" dur="1" fill="hold">
                                          <p:stCondLst>
                                            <p:cond delay="0"/>
                                          </p:stCondLst>
                                        </p:cTn>
                                        <p:tgtEl>
                                          <p:spTgt spid="25"/>
                                        </p:tgtEl>
                                        <p:attrNameLst>
                                          <p:attrName>style.visibility</p:attrName>
                                        </p:attrNameLst>
                                      </p:cBhvr>
                                      <p:to>
                                        <p:strVal val="visible"/>
                                      </p:to>
                                    </p:set>
                                    <p:anim calcmode="lin" valueType="num">
                                      <p:cBhvr>
                                        <p:cTn id="61" dur="1000" fill="hold"/>
                                        <p:tgtEl>
                                          <p:spTgt spid="25"/>
                                        </p:tgtEl>
                                        <p:attrNameLst>
                                          <p:attrName>ppt_w</p:attrName>
                                        </p:attrNameLst>
                                      </p:cBhvr>
                                      <p:tavLst>
                                        <p:tav tm="0">
                                          <p:val>
                                            <p:fltVal val="0"/>
                                          </p:val>
                                        </p:tav>
                                        <p:tav tm="100000">
                                          <p:val>
                                            <p:strVal val="#ppt_w"/>
                                          </p:val>
                                        </p:tav>
                                      </p:tavLst>
                                    </p:anim>
                                    <p:anim calcmode="lin" valueType="num">
                                      <p:cBhvr>
                                        <p:cTn id="62" dur="1000" fill="hold"/>
                                        <p:tgtEl>
                                          <p:spTgt spid="25"/>
                                        </p:tgtEl>
                                        <p:attrNameLst>
                                          <p:attrName>ppt_h</p:attrName>
                                        </p:attrNameLst>
                                      </p:cBhvr>
                                      <p:tavLst>
                                        <p:tav tm="0">
                                          <p:val>
                                            <p:fltVal val="0"/>
                                          </p:val>
                                        </p:tav>
                                        <p:tav tm="100000">
                                          <p:val>
                                            <p:strVal val="#ppt_h"/>
                                          </p:val>
                                        </p:tav>
                                      </p:tavLst>
                                    </p:anim>
                                    <p:anim calcmode="lin" valueType="num">
                                      <p:cBhvr>
                                        <p:cTn id="63" dur="1000" fill="hold"/>
                                        <p:tgtEl>
                                          <p:spTgt spid="25"/>
                                        </p:tgtEl>
                                        <p:attrNameLst>
                                          <p:attrName>style.rotation</p:attrName>
                                        </p:attrNameLst>
                                      </p:cBhvr>
                                      <p:tavLst>
                                        <p:tav tm="0">
                                          <p:val>
                                            <p:fltVal val="90"/>
                                          </p:val>
                                        </p:tav>
                                        <p:tav tm="100000">
                                          <p:val>
                                            <p:fltVal val="0"/>
                                          </p:val>
                                        </p:tav>
                                      </p:tavLst>
                                    </p:anim>
                                    <p:animEffect transition="in" filter="fade">
                                      <p:cBhvr>
                                        <p:cTn id="64" dur="1000"/>
                                        <p:tgtEl>
                                          <p:spTgt spid="25"/>
                                        </p:tgtEl>
                                      </p:cBhvr>
                                    </p:animEffect>
                                  </p:childTnLst>
                                </p:cTn>
                              </p:par>
                              <p:par>
                                <p:cTn id="65" presetID="31" presetClass="entr" presetSubtype="0" fill="hold" nodeType="withEffect">
                                  <p:stCondLst>
                                    <p:cond delay="9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1000" fill="hold"/>
                                        <p:tgtEl>
                                          <p:spTgt spid="23"/>
                                        </p:tgtEl>
                                        <p:attrNameLst>
                                          <p:attrName>ppt_w</p:attrName>
                                        </p:attrNameLst>
                                      </p:cBhvr>
                                      <p:tavLst>
                                        <p:tav tm="0">
                                          <p:val>
                                            <p:fltVal val="0"/>
                                          </p:val>
                                        </p:tav>
                                        <p:tav tm="100000">
                                          <p:val>
                                            <p:strVal val="#ppt_w"/>
                                          </p:val>
                                        </p:tav>
                                      </p:tavLst>
                                    </p:anim>
                                    <p:anim calcmode="lin" valueType="num">
                                      <p:cBhvr>
                                        <p:cTn id="68" dur="1000" fill="hold"/>
                                        <p:tgtEl>
                                          <p:spTgt spid="23"/>
                                        </p:tgtEl>
                                        <p:attrNameLst>
                                          <p:attrName>ppt_h</p:attrName>
                                        </p:attrNameLst>
                                      </p:cBhvr>
                                      <p:tavLst>
                                        <p:tav tm="0">
                                          <p:val>
                                            <p:fltVal val="0"/>
                                          </p:val>
                                        </p:tav>
                                        <p:tav tm="100000">
                                          <p:val>
                                            <p:strVal val="#ppt_h"/>
                                          </p:val>
                                        </p:tav>
                                      </p:tavLst>
                                    </p:anim>
                                    <p:anim calcmode="lin" valueType="num">
                                      <p:cBhvr>
                                        <p:cTn id="69" dur="1000" fill="hold"/>
                                        <p:tgtEl>
                                          <p:spTgt spid="23"/>
                                        </p:tgtEl>
                                        <p:attrNameLst>
                                          <p:attrName>style.rotation</p:attrName>
                                        </p:attrNameLst>
                                      </p:cBhvr>
                                      <p:tavLst>
                                        <p:tav tm="0">
                                          <p:val>
                                            <p:fltVal val="90"/>
                                          </p:val>
                                        </p:tav>
                                        <p:tav tm="100000">
                                          <p:val>
                                            <p:fltVal val="0"/>
                                          </p:val>
                                        </p:tav>
                                      </p:tavLst>
                                    </p:anim>
                                    <p:animEffect transition="in" filter="fade">
                                      <p:cBhvr>
                                        <p:cTn id="7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58" grpId="1" bldLvl="0" animBg="1"/>
      <p:bldP spid="68" grpId="0"/>
      <p:bldP spid="92" grpId="0"/>
      <p:bldP spid="9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 name="文本框 2"/>
          <p:cNvSpPr txBox="1"/>
          <p:nvPr/>
        </p:nvSpPr>
        <p:spPr>
          <a:xfrm>
            <a:off x="720090" y="703580"/>
            <a:ext cx="9704705" cy="1383665"/>
          </a:xfrm>
          <a:prstGeom prst="rect">
            <a:avLst/>
          </a:prstGeom>
          <a:noFill/>
        </p:spPr>
        <p:txBody>
          <a:bodyPr wrap="square" rtlCol="0">
            <a:spAutoFit/>
          </a:bodyPr>
          <a:p>
            <a:r>
              <a:rPr lang="en-US" altLang="zh-CN" sz="2400"/>
              <a:t>  </a:t>
            </a:r>
            <a:r>
              <a:rPr lang="en-US" altLang="zh-CN" sz="2000"/>
              <a:t>   科技自立自强为高质量发展提供了强有力的科技支撑和保障，是实现高质量发展的关键所在</a:t>
            </a:r>
            <a:r>
              <a:rPr lang="zh-CN" altLang="en-US" sz="2000"/>
              <a:t>。</a:t>
            </a:r>
            <a:r>
              <a:rPr sz="2000"/>
              <a:t>中国经济正处于转型升级的关键时期，要实现高质量发展，就必须依靠科技创新。通过加强科技创新，可以提高生产效率、优化产业结构、推动绿色发展等，从而推动经济持续健康发展。</a:t>
            </a:r>
            <a:endParaRPr sz="2000"/>
          </a:p>
        </p:txBody>
      </p:sp>
      <p:sp>
        <p:nvSpPr>
          <p:cNvPr id="20"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推动高质量</a:t>
            </a:r>
            <a:r>
              <a:rPr lang="zh-CN" altLang="en-US" sz="2400" b="1" dirty="0">
                <a:solidFill>
                  <a:srgbClr val="C00000"/>
                </a:solidFill>
                <a:cs typeface="+mn-ea"/>
                <a:sym typeface="+mn-lt"/>
              </a:rPr>
              <a:t>发展</a:t>
            </a:r>
            <a:endParaRPr lang="zh-CN" altLang="en-US" sz="2400" b="1" dirty="0">
              <a:solidFill>
                <a:srgbClr val="C00000"/>
              </a:solidFill>
              <a:cs typeface="+mn-ea"/>
              <a:sym typeface="+mn-lt"/>
            </a:endParaRPr>
          </a:p>
        </p:txBody>
      </p:sp>
      <p:pic>
        <p:nvPicPr>
          <p:cNvPr id="104" name="图片 103"/>
          <p:cNvPicPr/>
          <p:nvPr/>
        </p:nvPicPr>
        <p:blipFill>
          <a:blip r:embed="rId3"/>
          <a:stretch>
            <a:fillRect/>
          </a:stretch>
        </p:blipFill>
        <p:spPr>
          <a:xfrm>
            <a:off x="2297430" y="2179955"/>
            <a:ext cx="6715760" cy="3575050"/>
          </a:xfrm>
          <a:prstGeom prst="rect">
            <a:avLst/>
          </a:prstGeom>
          <a:noFill/>
          <a:ln w="9525">
            <a:noFill/>
          </a:ln>
        </p:spPr>
      </p:pic>
    </p:spTree>
  </p:cSld>
  <p:clrMapOvr>
    <a:masterClrMapping/>
  </p:clrMapOvr>
  <p:transition advTm="4634">
    <p:comb/>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 name="Shape 6891"/>
          <p:cNvSpPr/>
          <p:nvPr/>
        </p:nvSpPr>
        <p:spPr>
          <a:xfrm flipH="1">
            <a:off x="7038828" y="2580525"/>
            <a:ext cx="1362527" cy="1362320"/>
          </a:xfrm>
          <a:custGeom>
            <a:avLst/>
            <a:gdLst/>
            <a:ahLst/>
            <a:cxnLst>
              <a:cxn ang="0">
                <a:pos x="wd2" y="hd2"/>
              </a:cxn>
              <a:cxn ang="5400000">
                <a:pos x="wd2" y="hd2"/>
              </a:cxn>
              <a:cxn ang="10800000">
                <a:pos x="wd2" y="hd2"/>
              </a:cxn>
              <a:cxn ang="16200000">
                <a:pos x="wd2" y="hd2"/>
              </a:cxn>
            </a:cxnLst>
            <a:rect l="0" t="0" r="r" b="b"/>
            <a:pathLst>
              <a:path w="21600" h="21600" extrusionOk="0">
                <a:moveTo>
                  <a:pt x="13507" y="0"/>
                </a:moveTo>
                <a:cubicBezTo>
                  <a:pt x="0" y="0"/>
                  <a:pt x="0" y="0"/>
                  <a:pt x="0" y="0"/>
                </a:cubicBezTo>
                <a:cubicBezTo>
                  <a:pt x="0" y="13507"/>
                  <a:pt x="0" y="13507"/>
                  <a:pt x="0" y="13507"/>
                </a:cubicBezTo>
                <a:cubicBezTo>
                  <a:pt x="0" y="17978"/>
                  <a:pt x="3622" y="21600"/>
                  <a:pt x="8112" y="21600"/>
                </a:cubicBezTo>
                <a:cubicBezTo>
                  <a:pt x="21600" y="21600"/>
                  <a:pt x="21600" y="21600"/>
                  <a:pt x="21600" y="21600"/>
                </a:cubicBezTo>
                <a:cubicBezTo>
                  <a:pt x="21600" y="8112"/>
                  <a:pt x="21600" y="8112"/>
                  <a:pt x="21600" y="8112"/>
                </a:cubicBezTo>
                <a:cubicBezTo>
                  <a:pt x="21600" y="3622"/>
                  <a:pt x="17978" y="0"/>
                  <a:pt x="13507" y="0"/>
                </a:cubicBezTo>
                <a:close/>
              </a:path>
            </a:pathLst>
          </a:custGeom>
          <a:solidFill>
            <a:srgbClr val="E0E0E0">
              <a:alpha val="15000"/>
            </a:srgbClr>
          </a:solidFill>
          <a:ln>
            <a:round/>
          </a:ln>
        </p:spPr>
        <p:txBody>
          <a:bodyPr lIns="0" tIns="0" rIns="0" bIns="0"/>
          <a:lstStyle/>
          <a:p>
            <a:pPr lvl="0">
              <a:buClrTx/>
            </a:pPr>
            <a:endParaRPr sz="2400">
              <a:cs typeface="+mn-ea"/>
              <a:sym typeface="+mn-lt"/>
            </a:endParaRPr>
          </a:p>
        </p:txBody>
      </p:sp>
      <p:sp>
        <p:nvSpPr>
          <p:cNvPr id="2" name="Shape 6914"/>
          <p:cNvSpPr/>
          <p:nvPr/>
        </p:nvSpPr>
        <p:spPr>
          <a:xfrm>
            <a:off x="3862447" y="1392173"/>
            <a:ext cx="2365896" cy="2150175"/>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blipFill rotWithShape="1">
            <a:blip r:embed="rId3"/>
            <a:stretch>
              <a:fillRect/>
            </a:stretch>
          </a:blipFill>
          <a:ln w="12700" cmpd="sng">
            <a:solidFill>
              <a:schemeClr val="accent1"/>
            </a:solidFill>
            <a:miter lim="800000"/>
          </a:ln>
        </p:spPr>
        <p:txBody>
          <a:bodyPr anchor="ctr"/>
          <a:lstStyle/>
          <a:p>
            <a:endParaRPr sz="2400">
              <a:cs typeface="+mn-ea"/>
              <a:sym typeface="+mn-lt"/>
            </a:endParaRPr>
          </a:p>
        </p:txBody>
      </p:sp>
      <p:sp>
        <p:nvSpPr>
          <p:cNvPr id="6" name="Shape 6915"/>
          <p:cNvSpPr/>
          <p:nvPr/>
        </p:nvSpPr>
        <p:spPr>
          <a:xfrm>
            <a:off x="6089875" y="1392171"/>
            <a:ext cx="2145376" cy="2386045"/>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blipFill rotWithShape="1">
            <a:blip r:embed="rId4"/>
            <a:stretch>
              <a:fillRect/>
            </a:stretch>
          </a:blipFill>
          <a:ln w="12700" cmpd="sng">
            <a:solidFill>
              <a:schemeClr val="accent1"/>
            </a:solidFill>
            <a:miter lim="800000"/>
          </a:ln>
        </p:spPr>
        <p:txBody>
          <a:bodyPr anchor="ctr"/>
          <a:lstStyle/>
          <a:p>
            <a:endParaRPr sz="2400">
              <a:cs typeface="+mn-ea"/>
              <a:sym typeface="+mn-lt"/>
            </a:endParaRPr>
          </a:p>
        </p:txBody>
      </p:sp>
      <p:sp>
        <p:nvSpPr>
          <p:cNvPr id="7" name="Shape 6916"/>
          <p:cNvSpPr/>
          <p:nvPr/>
        </p:nvSpPr>
        <p:spPr>
          <a:xfrm>
            <a:off x="3862448" y="3398773"/>
            <a:ext cx="2129989" cy="2367244"/>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blipFill rotWithShape="1">
            <a:blip r:embed="rId5"/>
            <a:stretch>
              <a:fillRect/>
            </a:stretch>
          </a:blipFill>
          <a:ln w="12700" cmpd="sng">
            <a:solidFill>
              <a:schemeClr val="accent1"/>
            </a:solidFill>
            <a:miter lim="800000"/>
          </a:ln>
        </p:spPr>
        <p:txBody>
          <a:bodyPr anchor="ctr"/>
          <a:lstStyle/>
          <a:p>
            <a:endParaRPr sz="2400">
              <a:cs typeface="+mn-ea"/>
              <a:sym typeface="+mn-lt"/>
            </a:endParaRPr>
          </a:p>
        </p:txBody>
      </p:sp>
      <p:sp>
        <p:nvSpPr>
          <p:cNvPr id="9" name="Shape 6917"/>
          <p:cNvSpPr/>
          <p:nvPr/>
        </p:nvSpPr>
        <p:spPr>
          <a:xfrm>
            <a:off x="5853970" y="3631225"/>
            <a:ext cx="2381281" cy="2134793"/>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blipFill rotWithShape="1">
            <a:blip r:embed="rId6"/>
            <a:stretch>
              <a:fillRect/>
            </a:stretch>
          </a:blipFill>
          <a:ln w="12700" cmpd="sng">
            <a:solidFill>
              <a:schemeClr val="accent1"/>
            </a:solidFill>
            <a:miter lim="800000"/>
          </a:ln>
        </p:spPr>
        <p:txBody>
          <a:bodyPr anchor="ctr"/>
          <a:lstStyle/>
          <a:p>
            <a:endParaRPr sz="2400">
              <a:cs typeface="+mn-ea"/>
              <a:sym typeface="+mn-lt"/>
            </a:endParaRPr>
          </a:p>
        </p:txBody>
      </p:sp>
      <p:sp>
        <p:nvSpPr>
          <p:cNvPr id="10" name="Shape 6926"/>
          <p:cNvSpPr/>
          <p:nvPr/>
        </p:nvSpPr>
        <p:spPr>
          <a:xfrm>
            <a:off x="3246543" y="1902403"/>
            <a:ext cx="1276023" cy="5948"/>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sz="1600">
              <a:cs typeface="+mn-ea"/>
              <a:sym typeface="+mn-lt"/>
            </a:endParaRPr>
          </a:p>
        </p:txBody>
      </p:sp>
      <p:sp>
        <p:nvSpPr>
          <p:cNvPr id="11" name="Shape 6927"/>
          <p:cNvSpPr/>
          <p:nvPr/>
        </p:nvSpPr>
        <p:spPr>
          <a:xfrm>
            <a:off x="3246542" y="4183577"/>
            <a:ext cx="700119" cy="203"/>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sz="1600">
              <a:cs typeface="+mn-ea"/>
              <a:sym typeface="+mn-lt"/>
            </a:endParaRPr>
          </a:p>
        </p:txBody>
      </p:sp>
      <p:sp>
        <p:nvSpPr>
          <p:cNvPr id="12" name="Shape 6928"/>
          <p:cNvSpPr/>
          <p:nvPr/>
        </p:nvSpPr>
        <p:spPr>
          <a:xfrm flipH="1">
            <a:off x="7763148" y="1902433"/>
            <a:ext cx="1172220" cy="1"/>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sz="1600">
              <a:cs typeface="+mn-ea"/>
              <a:sym typeface="+mn-lt"/>
            </a:endParaRPr>
          </a:p>
        </p:txBody>
      </p:sp>
      <p:sp>
        <p:nvSpPr>
          <p:cNvPr id="13" name="Shape 6929"/>
          <p:cNvSpPr/>
          <p:nvPr/>
        </p:nvSpPr>
        <p:spPr>
          <a:xfrm flipH="1">
            <a:off x="7967186" y="4183579"/>
            <a:ext cx="968183" cy="1"/>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sz="1600">
              <a:cs typeface="+mn-ea"/>
              <a:sym typeface="+mn-lt"/>
            </a:endParaRPr>
          </a:p>
        </p:txBody>
      </p:sp>
      <p:sp>
        <p:nvSpPr>
          <p:cNvPr id="15" name="Content Placeholder 2"/>
          <p:cNvSpPr txBox="1"/>
          <p:nvPr/>
        </p:nvSpPr>
        <p:spPr>
          <a:xfrm>
            <a:off x="582440" y="1445538"/>
            <a:ext cx="2633840" cy="1627544"/>
          </a:xfrm>
          <a:prstGeom prst="rect">
            <a:avLst/>
          </a:prstGeom>
        </p:spPr>
        <p:txBody>
          <a:bodyPr vert="horz" lIns="121920" tIns="60960" rIns="121920" bIns="6096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120000"/>
              </a:lnSpc>
            </a:pPr>
            <a:r>
              <a:rPr lang="zh-CN" altLang="en-US" sz="2135" b="1" dirty="0" smtClean="0">
                <a:solidFill>
                  <a:schemeClr val="accent1"/>
                </a:solidFill>
                <a:cs typeface="+mn-ea"/>
                <a:sym typeface="+mn-lt"/>
              </a:rPr>
              <a:t>人才</a:t>
            </a:r>
            <a:r>
              <a:rPr lang="zh-CN" altLang="en-US" sz="2135" b="1" dirty="0" smtClean="0">
                <a:solidFill>
                  <a:schemeClr val="accent1"/>
                </a:solidFill>
                <a:cs typeface="+mn-ea"/>
                <a:sym typeface="+mn-lt"/>
              </a:rPr>
              <a:t>培养</a:t>
            </a:r>
            <a:endParaRPr lang="zh-CN" altLang="en-US" sz="2135" b="1" dirty="0" smtClean="0">
              <a:solidFill>
                <a:schemeClr val="accent1"/>
              </a:solidFill>
              <a:cs typeface="+mn-ea"/>
              <a:sym typeface="+mn-lt"/>
            </a:endParaRPr>
          </a:p>
          <a:p>
            <a:pPr>
              <a:lnSpc>
                <a:spcPct val="120000"/>
              </a:lnSpc>
            </a:pPr>
            <a:r>
              <a:rPr lang="en-US" altLang="zh-CN" sz="1465" dirty="0">
                <a:solidFill>
                  <a:schemeClr val="tx1">
                    <a:lumMod val="85000"/>
                    <a:lumOff val="15000"/>
                  </a:schemeClr>
                </a:solidFill>
                <a:cs typeface="+mn-ea"/>
                <a:sym typeface="+mn-lt"/>
              </a:rPr>
              <a:t>       </a:t>
            </a:r>
            <a:r>
              <a:rPr lang="zh-CN" altLang="en-US" sz="1465" dirty="0">
                <a:solidFill>
                  <a:schemeClr val="tx1">
                    <a:lumMod val="85000"/>
                    <a:lumOff val="15000"/>
                  </a:schemeClr>
                </a:solidFill>
                <a:cs typeface="+mn-ea"/>
                <a:sym typeface="+mn-lt"/>
              </a:rPr>
              <a:t>人才是高质量发展的第一资源，对人才</a:t>
            </a:r>
            <a:r>
              <a:rPr lang="zh-CN" altLang="en-US" sz="1465" dirty="0">
                <a:solidFill>
                  <a:schemeClr val="tx1">
                    <a:lumMod val="85000"/>
                    <a:lumOff val="15000"/>
                  </a:schemeClr>
                </a:solidFill>
                <a:cs typeface="+mn-ea"/>
                <a:sym typeface="+mn-lt"/>
              </a:rPr>
              <a:t>资源的争夺将成为实现高质量发展的关键所在。</a:t>
            </a:r>
            <a:endParaRPr lang="zh-CN" altLang="en-US" sz="1465" dirty="0">
              <a:solidFill>
                <a:schemeClr val="tx1">
                  <a:lumMod val="85000"/>
                  <a:lumOff val="15000"/>
                </a:schemeClr>
              </a:solidFill>
              <a:cs typeface="+mn-ea"/>
              <a:sym typeface="+mn-lt"/>
            </a:endParaRPr>
          </a:p>
        </p:txBody>
      </p:sp>
      <p:sp>
        <p:nvSpPr>
          <p:cNvPr id="16" name="Content Placeholder 2"/>
          <p:cNvSpPr txBox="1"/>
          <p:nvPr/>
        </p:nvSpPr>
        <p:spPr>
          <a:xfrm>
            <a:off x="540888" y="3754431"/>
            <a:ext cx="2633840" cy="1627544"/>
          </a:xfrm>
          <a:prstGeom prst="rect">
            <a:avLst/>
          </a:prstGeom>
        </p:spPr>
        <p:txBody>
          <a:bodyPr vert="horz" lIns="121920" tIns="60960" rIns="121920" bIns="6096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120000"/>
              </a:lnSpc>
            </a:pPr>
            <a:r>
              <a:rPr lang="zh-CN" altLang="en-US" sz="2135" b="1" dirty="0" smtClean="0">
                <a:solidFill>
                  <a:schemeClr val="accent1"/>
                </a:solidFill>
                <a:cs typeface="+mn-ea"/>
                <a:sym typeface="+mn-lt"/>
              </a:rPr>
              <a:t>智能制造</a:t>
            </a:r>
            <a:endParaRPr lang="zh-CN" altLang="en-US" sz="2135" b="1" dirty="0" smtClean="0">
              <a:solidFill>
                <a:schemeClr val="accent1"/>
              </a:solidFill>
              <a:cs typeface="+mn-ea"/>
              <a:sym typeface="+mn-lt"/>
            </a:endParaRPr>
          </a:p>
          <a:p>
            <a:pPr>
              <a:lnSpc>
                <a:spcPct val="120000"/>
              </a:lnSpc>
            </a:pPr>
            <a:r>
              <a:rPr lang="en-US" altLang="zh-CN" sz="1465" dirty="0">
                <a:solidFill>
                  <a:schemeClr val="tx1">
                    <a:lumMod val="85000"/>
                    <a:lumOff val="15000"/>
                  </a:schemeClr>
                </a:solidFill>
                <a:cs typeface="+mn-ea"/>
                <a:sym typeface="+mn-lt"/>
              </a:rPr>
              <a:t> 特别是以机器人为核心的技术，将是填补劳动力短缺、推动产业转型升级的关键支撑要素。</a:t>
            </a:r>
            <a:endParaRPr lang="en-US" altLang="zh-CN" sz="1465" dirty="0">
              <a:solidFill>
                <a:schemeClr val="tx1">
                  <a:lumMod val="85000"/>
                  <a:lumOff val="15000"/>
                </a:schemeClr>
              </a:solidFill>
              <a:cs typeface="+mn-ea"/>
              <a:sym typeface="+mn-lt"/>
            </a:endParaRPr>
          </a:p>
        </p:txBody>
      </p:sp>
      <p:sp>
        <p:nvSpPr>
          <p:cNvPr id="17" name="Content Placeholder 2"/>
          <p:cNvSpPr txBox="1"/>
          <p:nvPr/>
        </p:nvSpPr>
        <p:spPr>
          <a:xfrm>
            <a:off x="9031379" y="1459637"/>
            <a:ext cx="2633840" cy="1627544"/>
          </a:xfrm>
          <a:prstGeom prst="rect">
            <a:avLst/>
          </a:prstGeom>
        </p:spPr>
        <p:txBody>
          <a:bodyPr vert="horz" lIns="121920" tIns="60960" rIns="121920" bIns="6096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135" b="1" dirty="0" smtClean="0">
                <a:solidFill>
                  <a:schemeClr val="accent1"/>
                </a:solidFill>
                <a:cs typeface="+mn-ea"/>
                <a:sym typeface="+mn-lt"/>
              </a:rPr>
              <a:t>绿色能源</a:t>
            </a:r>
            <a:endParaRPr lang="id-ID" sz="2135" b="1" dirty="0" smtClean="0">
              <a:solidFill>
                <a:schemeClr val="accent1"/>
              </a:solidFill>
              <a:cs typeface="+mn-ea"/>
              <a:sym typeface="+mn-lt"/>
            </a:endParaRPr>
          </a:p>
          <a:p>
            <a:pPr algn="l">
              <a:lnSpc>
                <a:spcPct val="120000"/>
              </a:lnSpc>
            </a:pPr>
            <a:r>
              <a:rPr lang="zh-CN" altLang="en-US" sz="1465" dirty="0">
                <a:solidFill>
                  <a:schemeClr val="tx1">
                    <a:lumMod val="85000"/>
                    <a:lumOff val="15000"/>
                  </a:schemeClr>
                </a:solidFill>
                <a:cs typeface="+mn-ea"/>
                <a:sym typeface="+mn-lt"/>
              </a:rPr>
              <a:t>在“双碳”背景下发挥更大的作用，成为推动高质量发展的重要保障要素。</a:t>
            </a:r>
            <a:endParaRPr lang="zh-CN" altLang="en-US" sz="1465" dirty="0">
              <a:solidFill>
                <a:schemeClr val="tx1">
                  <a:lumMod val="85000"/>
                  <a:lumOff val="15000"/>
                </a:schemeClr>
              </a:solidFill>
              <a:cs typeface="+mn-ea"/>
              <a:sym typeface="+mn-lt"/>
            </a:endParaRPr>
          </a:p>
        </p:txBody>
      </p:sp>
      <p:sp>
        <p:nvSpPr>
          <p:cNvPr id="18" name="Content Placeholder 2"/>
          <p:cNvSpPr txBox="1"/>
          <p:nvPr/>
        </p:nvSpPr>
        <p:spPr>
          <a:xfrm>
            <a:off x="9031379" y="3750602"/>
            <a:ext cx="2633840" cy="1627544"/>
          </a:xfrm>
          <a:prstGeom prst="rect">
            <a:avLst/>
          </a:prstGeom>
        </p:spPr>
        <p:txBody>
          <a:bodyPr vert="horz" lIns="121920" tIns="60960" rIns="121920" bIns="6096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pPr>
            <a:r>
              <a:rPr lang="zh-CN" altLang="en-US" sz="2135" b="1" dirty="0" smtClean="0">
                <a:solidFill>
                  <a:schemeClr val="accent1"/>
                </a:solidFill>
                <a:cs typeface="+mn-ea"/>
                <a:sym typeface="+mn-lt"/>
              </a:rPr>
              <a:t>数据资源</a:t>
            </a:r>
            <a:endParaRPr lang="zh-CN" altLang="en-US" sz="2135" b="1" dirty="0" smtClean="0">
              <a:solidFill>
                <a:schemeClr val="accent1"/>
              </a:solidFill>
              <a:cs typeface="+mn-ea"/>
              <a:sym typeface="+mn-lt"/>
            </a:endParaRPr>
          </a:p>
          <a:p>
            <a:pPr algn="l">
              <a:lnSpc>
                <a:spcPct val="120000"/>
              </a:lnSpc>
            </a:pPr>
            <a:r>
              <a:rPr lang="zh-CN" altLang="en-US" sz="1465" dirty="0">
                <a:solidFill>
                  <a:schemeClr val="tx1">
                    <a:lumMod val="85000"/>
                    <a:lumOff val="15000"/>
                  </a:schemeClr>
                </a:solidFill>
                <a:cs typeface="+mn-ea"/>
                <a:sym typeface="+mn-lt"/>
              </a:rPr>
              <a:t>已成为培育新兴动能、布局新领域新赛道的关键基础要素，将数据纳入生产要素体系已成为高质量发展的重要趋势。</a:t>
            </a:r>
            <a:endParaRPr lang="en-US" altLang="zh-CN" sz="1465" dirty="0">
              <a:solidFill>
                <a:schemeClr val="tx1">
                  <a:lumMod val="85000"/>
                  <a:lumOff val="15000"/>
                </a:schemeClr>
              </a:solidFill>
              <a:cs typeface="+mn-ea"/>
              <a:sym typeface="+mn-lt"/>
            </a:endParaRPr>
          </a:p>
        </p:txBody>
      </p:sp>
      <p:sp>
        <p:nvSpPr>
          <p:cNvPr id="20"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推动高质量</a:t>
            </a:r>
            <a:r>
              <a:rPr lang="zh-CN" altLang="en-US" sz="2400" b="1" dirty="0">
                <a:solidFill>
                  <a:srgbClr val="C00000"/>
                </a:solidFill>
                <a:cs typeface="+mn-ea"/>
                <a:sym typeface="+mn-lt"/>
              </a:rPr>
              <a:t>发展</a:t>
            </a:r>
            <a:endParaRPr lang="zh-CN" altLang="en-US" sz="2400" b="1" dirty="0">
              <a:solidFill>
                <a:srgbClr val="C00000"/>
              </a:solidFill>
              <a:cs typeface="+mn-ea"/>
              <a:sym typeface="+mn-lt"/>
            </a:endParaRPr>
          </a:p>
        </p:txBody>
      </p:sp>
    </p:spTree>
  </p:cSld>
  <p:clrMapOvr>
    <a:masterClrMapping/>
  </p:clrMapOvr>
  <p:transition advTm="790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2"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par>
                                <p:cTn id="14" presetID="22" presetClass="entr" presetSubtype="4" fill="hold" grpId="0" nodeType="withEffect">
                                  <p:stCondLst>
                                    <p:cond delay="150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500"/>
                            </p:stCondLst>
                            <p:childTnLst>
                              <p:par>
                                <p:cTn id="38" presetID="42"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500"/>
                            </p:stCondLst>
                            <p:childTnLst>
                              <p:par>
                                <p:cTn id="44" presetID="42"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childTnLst>
                          </p:cTn>
                        </p:par>
                        <p:par>
                          <p:cTn id="49" fill="hold">
                            <p:stCondLst>
                              <p:cond delay="4500"/>
                            </p:stCondLst>
                            <p:childTnLst>
                              <p:par>
                                <p:cTn id="50" presetID="42" presetClass="entr" presetSubtype="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7" grpId="0" bldLvl="0" animBg="1"/>
      <p:bldP spid="9" grpId="0" bldLvl="0" animBg="1"/>
      <p:bldP spid="10" grpId="0" bldLvl="0" animBg="1"/>
      <p:bldP spid="11" grpId="0" bldLvl="0" animBg="1"/>
      <p:bldP spid="12" grpId="0" bldLvl="0" animBg="1"/>
      <p:bldP spid="13" grpId="0" bldLvl="0" animBg="1"/>
      <p:bldP spid="15" grpId="0"/>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35" name="梯形 34"/>
          <p:cNvSpPr/>
          <p:nvPr/>
        </p:nvSpPr>
        <p:spPr>
          <a:xfrm rot="16200000">
            <a:off x="7300113" y="-433537"/>
            <a:ext cx="2291737" cy="7199871"/>
          </a:xfrm>
          <a:prstGeom prst="trapezoid">
            <a:avLst>
              <a:gd name="adj" fmla="val 169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zh-CN" altLang="en-US" sz="2400">
              <a:cs typeface="+mn-ea"/>
              <a:sym typeface="+mn-lt"/>
            </a:endParaRPr>
          </a:p>
        </p:txBody>
      </p:sp>
      <p:sp>
        <p:nvSpPr>
          <p:cNvPr id="37" name="梯形 36"/>
          <p:cNvSpPr/>
          <p:nvPr/>
        </p:nvSpPr>
        <p:spPr>
          <a:xfrm rot="5400000">
            <a:off x="1332240" y="636803"/>
            <a:ext cx="2344067" cy="5007345"/>
          </a:xfrm>
          <a:prstGeom prst="trapezoid">
            <a:avLst>
              <a:gd name="adj" fmla="val 17865"/>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zh-CN" altLang="en-US" sz="2400">
              <a:cs typeface="+mn-ea"/>
              <a:sym typeface="+mn-lt"/>
            </a:endParaRPr>
          </a:p>
        </p:txBody>
      </p:sp>
      <p:sp>
        <p:nvSpPr>
          <p:cNvPr id="27" name="文本框 2"/>
          <p:cNvSpPr txBox="1"/>
          <p:nvPr/>
        </p:nvSpPr>
        <p:spPr>
          <a:xfrm>
            <a:off x="3729679" y="2556164"/>
            <a:ext cx="1239520" cy="1198880"/>
          </a:xfrm>
          <a:prstGeom prst="rect">
            <a:avLst/>
          </a:prstGeom>
          <a:noFill/>
        </p:spPr>
        <p:txBody>
          <a:bodyPr wrap="none" lIns="91440" tIns="45720" rIns="91440" bIns="45720" rtlCol="0">
            <a:spAutoFit/>
          </a:bodyPr>
          <a:lstStyle/>
          <a:p>
            <a:r>
              <a:rPr lang="en-US" altLang="zh-CN" sz="1865" b="1" dirty="0" smtClean="0">
                <a:solidFill>
                  <a:schemeClr val="bg1"/>
                </a:solidFill>
                <a:cs typeface="+mn-ea"/>
                <a:sym typeface="+mn-lt"/>
              </a:rPr>
              <a:t>Part</a:t>
            </a:r>
            <a:r>
              <a:rPr lang="en-US" altLang="zh-CN" sz="7200" b="1" dirty="0">
                <a:solidFill>
                  <a:schemeClr val="bg1"/>
                </a:solidFill>
                <a:cs typeface="+mn-ea"/>
                <a:sym typeface="+mn-lt"/>
              </a:rPr>
              <a:t>3</a:t>
            </a:r>
            <a:endParaRPr lang="zh-CN" altLang="en-US" sz="7200" b="1" dirty="0">
              <a:solidFill>
                <a:schemeClr val="bg1"/>
              </a:solidFill>
              <a:cs typeface="+mn-ea"/>
              <a:sym typeface="+mn-lt"/>
            </a:endParaRPr>
          </a:p>
        </p:txBody>
      </p:sp>
      <p:sp>
        <p:nvSpPr>
          <p:cNvPr id="29" name="矩形 28"/>
          <p:cNvSpPr/>
          <p:nvPr/>
        </p:nvSpPr>
        <p:spPr>
          <a:xfrm>
            <a:off x="5639398" y="2692404"/>
            <a:ext cx="5669280" cy="829945"/>
          </a:xfrm>
          <a:prstGeom prst="rect">
            <a:avLst/>
          </a:prstGeom>
        </p:spPr>
        <p:txBody>
          <a:bodyPr wrap="none" lIns="91440" tIns="45720" rIns="91440" bIns="45720">
            <a:spAutoFit/>
          </a:bodyPr>
          <a:lstStyle/>
          <a:p>
            <a:pPr algn="l"/>
            <a:r>
              <a:rPr lang="zh-CN" altLang="en-US" sz="4800" b="1" dirty="0" smtClean="0">
                <a:solidFill>
                  <a:schemeClr val="bg1"/>
                </a:solidFill>
                <a:cs typeface="+mn-ea"/>
                <a:sym typeface="+mn-lt"/>
              </a:rPr>
              <a:t>科技建设，</a:t>
            </a:r>
            <a:r>
              <a:rPr lang="zh-CN" altLang="en-US" sz="4800" b="1" dirty="0" smtClean="0">
                <a:solidFill>
                  <a:schemeClr val="bg1"/>
                </a:solidFill>
                <a:cs typeface="+mn-ea"/>
                <a:sym typeface="+mn-lt"/>
              </a:rPr>
              <a:t>强国有我</a:t>
            </a:r>
            <a:endParaRPr lang="zh-CN" altLang="en-US" sz="4800" b="1" dirty="0" smtClean="0">
              <a:solidFill>
                <a:schemeClr val="bg1"/>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1174750" y="728345"/>
            <a:ext cx="3173730" cy="3173730"/>
          </a:xfrm>
          <a:prstGeom prst="rect">
            <a:avLst/>
          </a:prstGeom>
        </p:spPr>
      </p:pic>
      <p:sp>
        <p:nvSpPr>
          <p:cNvPr id="4" name="文本框 3"/>
          <p:cNvSpPr txBox="1"/>
          <p:nvPr/>
        </p:nvSpPr>
        <p:spPr>
          <a:xfrm>
            <a:off x="6644005" y="4634230"/>
            <a:ext cx="4064000" cy="521970"/>
          </a:xfrm>
          <a:prstGeom prst="rect">
            <a:avLst/>
          </a:prstGeom>
          <a:noFill/>
        </p:spPr>
        <p:txBody>
          <a:bodyPr wrap="square" rtlCol="0">
            <a:spAutoFit/>
          </a:bodyPr>
          <a:p>
            <a:r>
              <a:rPr lang="zh-CN" altLang="en-US" sz="2800" b="1" dirty="0" smtClean="0">
                <a:solidFill>
                  <a:srgbClr val="C00000"/>
                </a:solidFill>
                <a:cs typeface="+mn-ea"/>
                <a:sym typeface="+mn-lt"/>
              </a:rPr>
              <a:t>人才基础</a:t>
            </a:r>
            <a:endParaRPr lang="zh-CN" altLang="en-US" sz="2800" b="1" dirty="0" smtClean="0">
              <a:solidFill>
                <a:srgbClr val="C00000"/>
              </a:solidFill>
              <a:cs typeface="+mn-ea"/>
              <a:sym typeface="+mn-lt"/>
            </a:endParaRPr>
          </a:p>
        </p:txBody>
      </p:sp>
      <p:sp>
        <p:nvSpPr>
          <p:cNvPr id="6" name="文本框 5"/>
          <p:cNvSpPr txBox="1"/>
          <p:nvPr/>
        </p:nvSpPr>
        <p:spPr>
          <a:xfrm>
            <a:off x="2564765" y="4583430"/>
            <a:ext cx="4064000" cy="521970"/>
          </a:xfrm>
          <a:prstGeom prst="rect">
            <a:avLst/>
          </a:prstGeom>
          <a:noFill/>
        </p:spPr>
        <p:txBody>
          <a:bodyPr wrap="square" rtlCol="0">
            <a:spAutoFit/>
          </a:bodyPr>
          <a:p>
            <a:r>
              <a:rPr lang="zh-CN" altLang="en-US" sz="2800" b="1" dirty="0" smtClean="0">
                <a:solidFill>
                  <a:srgbClr val="C00000"/>
                </a:solidFill>
                <a:cs typeface="+mn-ea"/>
                <a:sym typeface="+mn-lt"/>
              </a:rPr>
              <a:t>国家与个人</a:t>
            </a:r>
            <a:endParaRPr lang="zh-CN" altLang="en-US" sz="2800" b="1" dirty="0" smtClean="0">
              <a:solidFill>
                <a:srgbClr val="C00000"/>
              </a:solidFill>
              <a:cs typeface="+mn-ea"/>
              <a:sym typeface="+mn-lt"/>
            </a:endParaRPr>
          </a:p>
        </p:txBody>
      </p:sp>
      <p:sp>
        <p:nvSpPr>
          <p:cNvPr id="7" name="文本框 6"/>
          <p:cNvSpPr txBox="1"/>
          <p:nvPr/>
        </p:nvSpPr>
        <p:spPr>
          <a:xfrm>
            <a:off x="6644005" y="5324475"/>
            <a:ext cx="4064000" cy="521970"/>
          </a:xfrm>
          <a:prstGeom prst="rect">
            <a:avLst/>
          </a:prstGeom>
          <a:noFill/>
        </p:spPr>
        <p:txBody>
          <a:bodyPr wrap="square" rtlCol="0">
            <a:spAutoFit/>
          </a:bodyPr>
          <a:p>
            <a:r>
              <a:rPr lang="zh-CN" altLang="en-US" sz="2800" b="1" dirty="0" smtClean="0">
                <a:solidFill>
                  <a:srgbClr val="C00000"/>
                </a:solidFill>
                <a:cs typeface="+mn-ea"/>
                <a:sym typeface="+mn-lt"/>
              </a:rPr>
              <a:t>政策扶持</a:t>
            </a:r>
            <a:endParaRPr lang="zh-CN" altLang="en-US" sz="2800" b="1" dirty="0" smtClean="0">
              <a:solidFill>
                <a:srgbClr val="C00000"/>
              </a:solidFill>
              <a:cs typeface="+mn-ea"/>
              <a:sym typeface="+mn-lt"/>
            </a:endParaRPr>
          </a:p>
        </p:txBody>
      </p:sp>
      <p:sp>
        <p:nvSpPr>
          <p:cNvPr id="9" name="文本框 8"/>
          <p:cNvSpPr txBox="1"/>
          <p:nvPr/>
        </p:nvSpPr>
        <p:spPr>
          <a:xfrm>
            <a:off x="2580005" y="5324475"/>
            <a:ext cx="4064000" cy="521970"/>
          </a:xfrm>
          <a:prstGeom prst="rect">
            <a:avLst/>
          </a:prstGeom>
          <a:noFill/>
        </p:spPr>
        <p:txBody>
          <a:bodyPr wrap="square" rtlCol="0">
            <a:spAutoFit/>
          </a:bodyPr>
          <a:p>
            <a:r>
              <a:rPr lang="zh-CN" altLang="en-US" sz="2800" b="1" dirty="0" smtClean="0">
                <a:solidFill>
                  <a:srgbClr val="C00000"/>
                </a:solidFill>
                <a:cs typeface="+mn-ea"/>
                <a:sym typeface="+mn-lt"/>
              </a:rPr>
              <a:t>天然优势</a:t>
            </a:r>
            <a:endParaRPr lang="zh-CN" altLang="en-US" sz="2800" b="1" dirty="0" smtClean="0">
              <a:solidFill>
                <a:srgbClr val="C00000"/>
              </a:solidFill>
              <a:cs typeface="+mn-ea"/>
              <a:sym typeface="+mn-lt"/>
            </a:endParaRPr>
          </a:p>
        </p:txBody>
      </p:sp>
    </p:spTree>
  </p:cSld>
  <p:clrMapOvr>
    <a:masterClrMapping/>
  </p:clrMapOvr>
  <p:transition advTm="463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randombar(horizontal)">
                                      <p:cBhvr>
                                        <p:cTn id="21" dur="500"/>
                                        <p:tgtEl>
                                          <p:spTgt spid="2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7" grpId="0" bldLvl="0" animBg="1"/>
      <p:bldP spid="27"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cs typeface="+mn-ea"/>
                <a:sym typeface="+mn-lt"/>
              </a:rPr>
              <a:t>国家与个人</a:t>
            </a:r>
            <a:endParaRPr lang="zh-CN" altLang="en-US" sz="2400" dirty="0">
              <a:solidFill>
                <a:schemeClr val="tx1">
                  <a:lumMod val="75000"/>
                  <a:lumOff val="25000"/>
                </a:schemeClr>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29" name="矩形 28"/>
          <p:cNvSpPr/>
          <p:nvPr/>
        </p:nvSpPr>
        <p:spPr>
          <a:xfrm>
            <a:off x="1065622" y="2316497"/>
            <a:ext cx="4178049" cy="810260"/>
          </a:xfrm>
          <a:prstGeom prst="rect">
            <a:avLst/>
          </a:prstGeom>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cs typeface="+mn-ea"/>
                <a:sym typeface="+mn-lt"/>
              </a:rPr>
              <a:t>坚持科技兴国战略，推动科技创新，</a:t>
            </a:r>
            <a:r>
              <a:rPr lang="zh-CN" altLang="en-US" dirty="0">
                <a:solidFill>
                  <a:schemeClr val="tx1">
                    <a:lumMod val="75000"/>
                    <a:lumOff val="25000"/>
                  </a:schemeClr>
                </a:solidFill>
                <a:cs typeface="+mn-ea"/>
                <a:sym typeface="+mn-lt"/>
              </a:rPr>
              <a:t>科学技术产业化。</a:t>
            </a:r>
            <a:endParaRPr lang="zh-CN" altLang="en-US" dirty="0">
              <a:solidFill>
                <a:schemeClr val="tx1">
                  <a:lumMod val="75000"/>
                  <a:lumOff val="25000"/>
                </a:schemeClr>
              </a:solidFill>
              <a:cs typeface="+mn-ea"/>
              <a:sym typeface="+mn-lt"/>
            </a:endParaRPr>
          </a:p>
        </p:txBody>
      </p:sp>
      <p:cxnSp>
        <p:nvCxnSpPr>
          <p:cNvPr id="32" name="直接连接符 15"/>
          <p:cNvCxnSpPr/>
          <p:nvPr/>
        </p:nvCxnSpPr>
        <p:spPr>
          <a:xfrm flipH="1">
            <a:off x="6050731" y="2074222"/>
            <a:ext cx="8967" cy="3933259"/>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33" name="组合 4"/>
          <p:cNvGrpSpPr/>
          <p:nvPr/>
        </p:nvGrpSpPr>
        <p:grpSpPr>
          <a:xfrm>
            <a:off x="1065622" y="1057622"/>
            <a:ext cx="10012283" cy="1155355"/>
            <a:chOff x="-470146" y="1321180"/>
            <a:chExt cx="10012283" cy="1155354"/>
          </a:xfrm>
        </p:grpSpPr>
        <p:sp>
          <p:nvSpPr>
            <p:cNvPr id="45" name="椭圆 44"/>
            <p:cNvSpPr/>
            <p:nvPr/>
          </p:nvSpPr>
          <p:spPr>
            <a:xfrm>
              <a:off x="3944942" y="1321180"/>
              <a:ext cx="1182108" cy="1155354"/>
            </a:xfrm>
            <a:prstGeom prst="ellipse">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b="1" dirty="0">
                  <a:solidFill>
                    <a:schemeClr val="tx1">
                      <a:lumMod val="75000"/>
                      <a:lumOff val="25000"/>
                    </a:schemeClr>
                  </a:solidFill>
                  <a:cs typeface="+mn-ea"/>
                  <a:sym typeface="+mn-lt"/>
                </a:rPr>
                <a:t>&amp;&amp;</a:t>
              </a:r>
              <a:endParaRPr lang="en-US" altLang="zh-CN" sz="2400" b="1" dirty="0">
                <a:solidFill>
                  <a:schemeClr val="tx1">
                    <a:lumMod val="75000"/>
                    <a:lumOff val="25000"/>
                  </a:schemeClr>
                </a:solidFill>
                <a:cs typeface="+mn-ea"/>
                <a:sym typeface="+mn-lt"/>
              </a:endParaRPr>
            </a:p>
          </p:txBody>
        </p:sp>
        <p:sp>
          <p:nvSpPr>
            <p:cNvPr id="46" name="矩形 45"/>
            <p:cNvSpPr/>
            <p:nvPr/>
          </p:nvSpPr>
          <p:spPr>
            <a:xfrm>
              <a:off x="-470146" y="1583071"/>
              <a:ext cx="4178049" cy="64633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smtClean="0">
                  <a:cs typeface="+mn-ea"/>
                  <a:sym typeface="+mn-lt"/>
                </a:rPr>
                <a:t>“</a:t>
              </a:r>
              <a:r>
                <a:rPr lang="zh-CN" altLang="en-US" sz="2400" b="1" dirty="0" smtClean="0">
                  <a:cs typeface="+mn-ea"/>
                  <a:sym typeface="+mn-lt"/>
                </a:rPr>
                <a:t>国家”</a:t>
              </a:r>
              <a:endParaRPr lang="zh-CN" altLang="en-US" sz="2400" b="1" dirty="0">
                <a:cs typeface="+mn-ea"/>
                <a:sym typeface="+mn-lt"/>
              </a:endParaRPr>
            </a:p>
          </p:txBody>
        </p:sp>
        <p:sp>
          <p:nvSpPr>
            <p:cNvPr id="47" name="矩形 46"/>
            <p:cNvSpPr/>
            <p:nvPr/>
          </p:nvSpPr>
          <p:spPr>
            <a:xfrm>
              <a:off x="5364088" y="1583071"/>
              <a:ext cx="4178049" cy="667521"/>
            </a:xfrm>
            <a:prstGeom prst="rect">
              <a:avLst/>
            </a:prstGeom>
            <a:solidFill>
              <a:schemeClr val="accent1"/>
            </a:solidFill>
            <a:ln>
              <a:noFill/>
            </a:ln>
          </p:spPr>
          <p:style>
            <a:lnRef idx="0">
              <a:schemeClr val="accent2"/>
            </a:lnRef>
            <a:fillRef idx="3">
              <a:schemeClr val="accent2"/>
            </a:fillRef>
            <a:effectRef idx="3">
              <a:schemeClr val="accent2"/>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cs typeface="+mn-ea"/>
                  <a:sym typeface="+mn-lt"/>
                </a:rPr>
                <a:t>“</a:t>
              </a:r>
              <a:r>
                <a:rPr lang="zh-CN" altLang="en-US" sz="2400" b="1" dirty="0">
                  <a:cs typeface="+mn-ea"/>
                  <a:sym typeface="+mn-lt"/>
                </a:rPr>
                <a:t>个人</a:t>
              </a:r>
              <a:r>
                <a:rPr lang="zh-CN" altLang="en-US" sz="2400" b="1" dirty="0" smtClean="0">
                  <a:cs typeface="+mn-ea"/>
                  <a:sym typeface="+mn-lt"/>
                </a:rPr>
                <a:t>”</a:t>
              </a:r>
              <a:endParaRPr lang="zh-CN" altLang="en-US" sz="2400" b="1" dirty="0">
                <a:cs typeface="+mn-ea"/>
                <a:sym typeface="+mn-lt"/>
              </a:endParaRPr>
            </a:p>
          </p:txBody>
        </p:sp>
        <p:sp>
          <p:nvSpPr>
            <p:cNvPr id="51" name="燕尾形 50"/>
            <p:cNvSpPr/>
            <p:nvPr/>
          </p:nvSpPr>
          <p:spPr>
            <a:xfrm>
              <a:off x="3851920" y="1772816"/>
              <a:ext cx="216024" cy="28803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cs typeface="+mn-ea"/>
                <a:sym typeface="+mn-lt"/>
              </a:endParaRPr>
            </a:p>
          </p:txBody>
        </p:sp>
        <p:sp>
          <p:nvSpPr>
            <p:cNvPr id="52" name="燕尾形 51"/>
            <p:cNvSpPr/>
            <p:nvPr/>
          </p:nvSpPr>
          <p:spPr>
            <a:xfrm flipH="1">
              <a:off x="5004048" y="1772816"/>
              <a:ext cx="216024" cy="28803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cs typeface="+mn-ea"/>
                <a:sym typeface="+mn-lt"/>
              </a:endParaRPr>
            </a:p>
          </p:txBody>
        </p:sp>
      </p:grpSp>
      <p:sp>
        <p:nvSpPr>
          <p:cNvPr id="41" name="矩形 40"/>
          <p:cNvSpPr/>
          <p:nvPr/>
        </p:nvSpPr>
        <p:spPr>
          <a:xfrm>
            <a:off x="3650070" y="3266559"/>
            <a:ext cx="1594097" cy="81099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685800"/>
            <a:r>
              <a:rPr lang="zh-CN" altLang="en-US" sz="1865" b="1" dirty="0">
                <a:cs typeface="+mn-ea"/>
                <a:sym typeface="+mn-lt"/>
              </a:rPr>
              <a:t>人才</a:t>
            </a:r>
            <a:r>
              <a:rPr lang="zh-CN" altLang="en-US" sz="1865" b="1" dirty="0">
                <a:cs typeface="+mn-ea"/>
                <a:sym typeface="+mn-lt"/>
              </a:rPr>
              <a:t>兴国</a:t>
            </a:r>
            <a:endParaRPr lang="zh-CN" altLang="en-US" sz="1865" b="1" dirty="0">
              <a:cs typeface="+mn-ea"/>
              <a:sym typeface="+mn-lt"/>
            </a:endParaRPr>
          </a:p>
        </p:txBody>
      </p:sp>
      <p:sp>
        <p:nvSpPr>
          <p:cNvPr id="43" name="矩形 42"/>
          <p:cNvSpPr/>
          <p:nvPr/>
        </p:nvSpPr>
        <p:spPr>
          <a:xfrm>
            <a:off x="6899949" y="3266631"/>
            <a:ext cx="1594096" cy="81099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685800"/>
            <a:r>
              <a:rPr lang="zh-CN" altLang="en-US" sz="1865" b="1" dirty="0">
                <a:solidFill>
                  <a:schemeClr val="lt1"/>
                </a:solidFill>
                <a:cs typeface="+mn-ea"/>
                <a:sym typeface="+mn-lt"/>
              </a:rPr>
              <a:t>提升</a:t>
            </a:r>
            <a:r>
              <a:rPr lang="zh-CN" altLang="en-US" sz="1865" b="1" dirty="0">
                <a:solidFill>
                  <a:schemeClr val="lt1"/>
                </a:solidFill>
                <a:cs typeface="+mn-ea"/>
                <a:sym typeface="+mn-lt"/>
              </a:rPr>
              <a:t>专业水平</a:t>
            </a:r>
            <a:endParaRPr lang="zh-CN" altLang="en-US" sz="1865" b="1" dirty="0">
              <a:solidFill>
                <a:schemeClr val="lt1"/>
              </a:solidFill>
              <a:cs typeface="+mn-ea"/>
              <a:sym typeface="+mn-lt"/>
            </a:endParaRPr>
          </a:p>
        </p:txBody>
      </p:sp>
      <p:grpSp>
        <p:nvGrpSpPr>
          <p:cNvPr id="2" name="组合 1"/>
          <p:cNvGrpSpPr/>
          <p:nvPr/>
        </p:nvGrpSpPr>
        <p:grpSpPr>
          <a:xfrm>
            <a:off x="5837626" y="4931173"/>
            <a:ext cx="433584" cy="406383"/>
            <a:chOff x="2933170" y="4148355"/>
            <a:chExt cx="433584" cy="406383"/>
          </a:xfrm>
          <a:solidFill>
            <a:schemeClr val="accent1"/>
          </a:solidFill>
        </p:grpSpPr>
        <p:sp>
          <p:nvSpPr>
            <p:cNvPr id="3" name="L 形 2"/>
            <p:cNvSpPr/>
            <p:nvPr/>
          </p:nvSpPr>
          <p:spPr>
            <a:xfrm rot="13500000">
              <a:off x="2960371" y="4148355"/>
              <a:ext cx="406383" cy="406383"/>
            </a:xfrm>
            <a:prstGeom prst="corner">
              <a:avLst>
                <a:gd name="adj1" fmla="val 31896"/>
                <a:gd name="adj2" fmla="val 26723"/>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865">
                <a:cs typeface="+mn-ea"/>
                <a:sym typeface="+mn-lt"/>
              </a:endParaRPr>
            </a:p>
          </p:txBody>
        </p:sp>
        <p:sp>
          <p:nvSpPr>
            <p:cNvPr id="6" name="椭圆 5"/>
            <p:cNvSpPr/>
            <p:nvPr/>
          </p:nvSpPr>
          <p:spPr>
            <a:xfrm>
              <a:off x="2933170" y="4291030"/>
              <a:ext cx="147250" cy="147250"/>
            </a:xfrm>
            <a:prstGeom prst="ellipse">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865">
                <a:cs typeface="+mn-ea"/>
                <a:sym typeface="+mn-lt"/>
              </a:endParaRPr>
            </a:p>
          </p:txBody>
        </p:sp>
      </p:grpSp>
      <p:sp>
        <p:nvSpPr>
          <p:cNvPr id="9" name="矩形 8"/>
          <p:cNvSpPr/>
          <p:nvPr/>
        </p:nvSpPr>
        <p:spPr>
          <a:xfrm>
            <a:off x="1393915" y="3273544"/>
            <a:ext cx="1594097" cy="81099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p>
            <a:pPr algn="ctr" defTabSz="685800"/>
            <a:r>
              <a:rPr lang="zh-CN" altLang="en-US" sz="1865" b="1" dirty="0" smtClean="0">
                <a:cs typeface="+mn-ea"/>
                <a:sym typeface="+mn-lt"/>
              </a:rPr>
              <a:t>科技创新产业化</a:t>
            </a:r>
            <a:endParaRPr lang="zh-CN" altLang="en-US" sz="1865" b="1" dirty="0" smtClean="0">
              <a:cs typeface="+mn-ea"/>
              <a:sym typeface="+mn-lt"/>
            </a:endParaRPr>
          </a:p>
        </p:txBody>
      </p:sp>
      <p:sp>
        <p:nvSpPr>
          <p:cNvPr id="10" name="文本框 9"/>
          <p:cNvSpPr txBox="1"/>
          <p:nvPr/>
        </p:nvSpPr>
        <p:spPr>
          <a:xfrm>
            <a:off x="6957060" y="2402205"/>
            <a:ext cx="4064000" cy="645160"/>
          </a:xfrm>
          <a:prstGeom prst="rect">
            <a:avLst/>
          </a:prstGeom>
          <a:noFill/>
        </p:spPr>
        <p:txBody>
          <a:bodyPr wrap="square" rtlCol="0">
            <a:spAutoFit/>
          </a:bodyPr>
          <a:p>
            <a:r>
              <a:rPr lang="zh-CN" altLang="en-US"/>
              <a:t>肩负时代使命，提升专业素养，坚持</a:t>
            </a:r>
            <a:r>
              <a:rPr lang="zh-CN" altLang="en-US"/>
              <a:t>自主创新</a:t>
            </a:r>
            <a:endParaRPr lang="zh-CN" altLang="en-US"/>
          </a:p>
        </p:txBody>
      </p:sp>
      <p:sp>
        <p:nvSpPr>
          <p:cNvPr id="11" name="矩形 10"/>
          <p:cNvSpPr/>
          <p:nvPr/>
        </p:nvSpPr>
        <p:spPr>
          <a:xfrm>
            <a:off x="9333955" y="3266559"/>
            <a:ext cx="1594097" cy="81099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p>
            <a:pPr algn="ctr" defTabSz="685800"/>
            <a:r>
              <a:rPr lang="zh-CN" altLang="en-US" sz="1865" b="1" dirty="0">
                <a:cs typeface="+mn-ea"/>
                <a:sym typeface="+mn-lt"/>
              </a:rPr>
              <a:t>自主创新</a:t>
            </a:r>
            <a:endParaRPr lang="zh-CN" altLang="en-US" sz="1865" b="1" dirty="0">
              <a:cs typeface="+mn-ea"/>
              <a:sym typeface="+mn-lt"/>
            </a:endParaRPr>
          </a:p>
        </p:txBody>
      </p:sp>
      <p:sp>
        <p:nvSpPr>
          <p:cNvPr id="13" name="矩形 12"/>
          <p:cNvSpPr/>
          <p:nvPr/>
        </p:nvSpPr>
        <p:spPr>
          <a:xfrm>
            <a:off x="6890475" y="4648954"/>
            <a:ext cx="1594097" cy="81099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p>
            <a:pPr algn="ctr" defTabSz="685800"/>
            <a:r>
              <a:rPr lang="zh-CN" altLang="en-US" sz="1865" b="1" dirty="0">
                <a:cs typeface="+mn-ea"/>
                <a:sym typeface="+mn-lt"/>
              </a:rPr>
              <a:t>科技交流与合作</a:t>
            </a:r>
            <a:endParaRPr lang="zh-CN" altLang="en-US" sz="1865" b="1" dirty="0">
              <a:cs typeface="+mn-ea"/>
              <a:sym typeface="+mn-lt"/>
            </a:endParaRPr>
          </a:p>
        </p:txBody>
      </p:sp>
      <p:sp>
        <p:nvSpPr>
          <p:cNvPr id="14" name="矩形 13"/>
          <p:cNvSpPr/>
          <p:nvPr/>
        </p:nvSpPr>
        <p:spPr>
          <a:xfrm>
            <a:off x="9390470" y="4624189"/>
            <a:ext cx="1594097" cy="81099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p>
            <a:pPr algn="ctr" defTabSz="685800"/>
            <a:r>
              <a:rPr lang="zh-CN" altLang="en-US" sz="1865" b="1" dirty="0">
                <a:cs typeface="+mn-ea"/>
                <a:sym typeface="+mn-lt"/>
              </a:rPr>
              <a:t>创新意识实践能力</a:t>
            </a:r>
            <a:endParaRPr lang="zh-CN" altLang="en-US" sz="1865" b="1" dirty="0">
              <a:cs typeface="+mn-ea"/>
              <a:sym typeface="+mn-lt"/>
            </a:endParaRPr>
          </a:p>
        </p:txBody>
      </p:sp>
      <p:sp>
        <p:nvSpPr>
          <p:cNvPr id="15" name="矩形 14"/>
          <p:cNvSpPr/>
          <p:nvPr/>
        </p:nvSpPr>
        <p:spPr>
          <a:xfrm>
            <a:off x="1416140" y="4610854"/>
            <a:ext cx="1594097" cy="81099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p>
            <a:pPr algn="ctr" defTabSz="685800"/>
            <a:r>
              <a:rPr lang="zh-CN" altLang="en-US" sz="1865" b="1" dirty="0">
                <a:cs typeface="+mn-ea"/>
                <a:sym typeface="+mn-lt"/>
              </a:rPr>
              <a:t>加大</a:t>
            </a:r>
            <a:r>
              <a:rPr lang="zh-CN" altLang="en-US" sz="1865" b="1" dirty="0">
                <a:cs typeface="+mn-ea"/>
                <a:sym typeface="+mn-lt"/>
              </a:rPr>
              <a:t>科技扶持力度</a:t>
            </a:r>
            <a:endParaRPr lang="zh-CN" altLang="en-US" sz="1865" b="1" dirty="0">
              <a:cs typeface="+mn-ea"/>
              <a:sym typeface="+mn-lt"/>
            </a:endParaRPr>
          </a:p>
        </p:txBody>
      </p:sp>
      <p:sp>
        <p:nvSpPr>
          <p:cNvPr id="16" name="矩形 15"/>
          <p:cNvSpPr/>
          <p:nvPr/>
        </p:nvSpPr>
        <p:spPr>
          <a:xfrm>
            <a:off x="3626575" y="4660384"/>
            <a:ext cx="1594097" cy="81099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p>
            <a:pPr algn="ctr" defTabSz="685800"/>
            <a:r>
              <a:rPr lang="zh-CN" altLang="en-US" sz="1865" b="1" dirty="0">
                <a:cs typeface="+mn-ea"/>
                <a:sym typeface="+mn-lt"/>
              </a:rPr>
              <a:t>国际</a:t>
            </a:r>
            <a:r>
              <a:rPr lang="zh-CN" altLang="en-US" sz="1865" b="1" dirty="0">
                <a:cs typeface="+mn-ea"/>
                <a:sym typeface="+mn-lt"/>
              </a:rPr>
              <a:t>科技合作</a:t>
            </a:r>
            <a:endParaRPr lang="zh-CN" altLang="en-US" sz="1865" b="1" dirty="0">
              <a:cs typeface="+mn-ea"/>
              <a:sym typeface="+mn-lt"/>
            </a:endParaRPr>
          </a:p>
        </p:txBody>
      </p:sp>
      <p:grpSp>
        <p:nvGrpSpPr>
          <p:cNvPr id="17" name="组合 16"/>
          <p:cNvGrpSpPr/>
          <p:nvPr/>
        </p:nvGrpSpPr>
        <p:grpSpPr>
          <a:xfrm>
            <a:off x="5842071" y="3524648"/>
            <a:ext cx="433584" cy="406383"/>
            <a:chOff x="2933170" y="4148355"/>
            <a:chExt cx="433584" cy="406383"/>
          </a:xfrm>
          <a:solidFill>
            <a:schemeClr val="accent1"/>
          </a:solidFill>
        </p:grpSpPr>
        <p:sp>
          <p:nvSpPr>
            <p:cNvPr id="18" name="L 形 17"/>
            <p:cNvSpPr/>
            <p:nvPr/>
          </p:nvSpPr>
          <p:spPr>
            <a:xfrm rot="13500000">
              <a:off x="2960371" y="4148355"/>
              <a:ext cx="406383" cy="406383"/>
            </a:xfrm>
            <a:prstGeom prst="corner">
              <a:avLst>
                <a:gd name="adj1" fmla="val 31896"/>
                <a:gd name="adj2" fmla="val 26723"/>
              </a:avLst>
            </a:prstGeom>
            <a:grpFill/>
            <a:ln>
              <a:noFill/>
            </a:ln>
          </p:spPr>
          <p:style>
            <a:lnRef idx="1">
              <a:schemeClr val="accent6"/>
            </a:lnRef>
            <a:fillRef idx="3">
              <a:schemeClr val="accent6"/>
            </a:fillRef>
            <a:effectRef idx="2">
              <a:schemeClr val="accent6"/>
            </a:effectRef>
            <a:fontRef idx="minor">
              <a:schemeClr val="lt1"/>
            </a:fontRef>
          </p:style>
          <p:txBody>
            <a:bodyPr rtlCol="0" anchor="ctr"/>
            <a:p>
              <a:pPr algn="ctr"/>
              <a:endParaRPr lang="zh-CN" altLang="en-US" sz="1865">
                <a:cs typeface="+mn-ea"/>
                <a:sym typeface="+mn-lt"/>
              </a:endParaRPr>
            </a:p>
          </p:txBody>
        </p:sp>
        <p:sp>
          <p:nvSpPr>
            <p:cNvPr id="19" name="椭圆 18"/>
            <p:cNvSpPr/>
            <p:nvPr/>
          </p:nvSpPr>
          <p:spPr>
            <a:xfrm>
              <a:off x="2933170" y="4291030"/>
              <a:ext cx="147250" cy="147250"/>
            </a:xfrm>
            <a:prstGeom prst="ellipse">
              <a:avLst/>
            </a:prstGeom>
            <a:grpFill/>
            <a:ln>
              <a:noFill/>
            </a:ln>
          </p:spPr>
          <p:style>
            <a:lnRef idx="1">
              <a:schemeClr val="accent6"/>
            </a:lnRef>
            <a:fillRef idx="3">
              <a:schemeClr val="accent6"/>
            </a:fillRef>
            <a:effectRef idx="2">
              <a:schemeClr val="accent6"/>
            </a:effectRef>
            <a:fontRef idx="minor">
              <a:schemeClr val="lt1"/>
            </a:fontRef>
          </p:style>
          <p:txBody>
            <a:bodyPr rtlCol="0" anchor="ctr"/>
            <a:p>
              <a:pPr algn="ctr"/>
              <a:endParaRPr lang="zh-CN" altLang="en-US" sz="1865">
                <a:cs typeface="+mn-ea"/>
                <a:sym typeface="+mn-lt"/>
              </a:endParaRPr>
            </a:p>
          </p:txBody>
        </p:sp>
      </p:grpSp>
    </p:spTree>
  </p:cSld>
  <p:clrMapOvr>
    <a:masterClrMapping/>
  </p:clrMapOvr>
  <p:transition advTm="10436">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1500"/>
                                        <p:tgtEl>
                                          <p:spTgt spid="33"/>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anim calcmode="lin" valueType="num">
                                      <p:cBhvr>
                                        <p:cTn id="16" dur="1000" fill="hold"/>
                                        <p:tgtEl>
                                          <p:spTgt spid="29"/>
                                        </p:tgtEl>
                                        <p:attrNameLst>
                                          <p:attrName>ppt_x</p:attrName>
                                        </p:attrNameLst>
                                      </p:cBhvr>
                                      <p:tavLst>
                                        <p:tav tm="0">
                                          <p:val>
                                            <p:strVal val="#ppt_x"/>
                                          </p:val>
                                        </p:tav>
                                        <p:tav tm="100000">
                                          <p:val>
                                            <p:strVal val="#ppt_x"/>
                                          </p:val>
                                        </p:tav>
                                      </p:tavLst>
                                    </p:anim>
                                    <p:anim calcmode="lin" valueType="num">
                                      <p:cBhvr>
                                        <p:cTn id="17" dur="1000" fill="hold"/>
                                        <p:tgtEl>
                                          <p:spTgt spid="29"/>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3" presetClass="entr" presetSubtype="1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par>
                          <p:cTn id="22" fill="hold">
                            <p:stCondLst>
                              <p:cond delay="3500"/>
                            </p:stCondLst>
                            <p:childTnLst>
                              <p:par>
                                <p:cTn id="23" presetID="3" presetClass="entr" presetSubtype="1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par>
                          <p:cTn id="26" fill="hold">
                            <p:stCondLst>
                              <p:cond delay="4000"/>
                            </p:stCondLst>
                            <p:childTnLst>
                              <p:par>
                                <p:cTn id="27" presetID="14" presetClass="entr" presetSubtype="1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randombar(horizontal)">
                                      <p:cBhvr>
                                        <p:cTn id="29" dur="500"/>
                                        <p:tgtEl>
                                          <p:spTgt spid="41"/>
                                        </p:tgtEl>
                                      </p:cBhvr>
                                    </p:animEffect>
                                  </p:childTnLst>
                                </p:cTn>
                              </p:par>
                            </p:childTnLst>
                          </p:cTn>
                        </p:par>
                        <p:par>
                          <p:cTn id="30" fill="hold">
                            <p:stCondLst>
                              <p:cond delay="4500"/>
                            </p:stCondLst>
                            <p:childTnLst>
                              <p:par>
                                <p:cTn id="31" presetID="42"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par>
                          <p:cTn id="36" fill="hold">
                            <p:stCondLst>
                              <p:cond delay="5500"/>
                            </p:stCondLst>
                            <p:childTnLst>
                              <p:par>
                                <p:cTn id="37" presetID="14" presetClass="entr" presetSubtype="1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childTnLst>
                          </p:cTn>
                        </p:par>
                        <p:par>
                          <p:cTn id="40" fill="hold">
                            <p:stCondLst>
                              <p:cond delay="6000"/>
                            </p:stCondLst>
                            <p:childTnLst>
                              <p:par>
                                <p:cTn id="41" presetID="14" presetClass="entr" presetSubtype="1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randombar(horizontal)">
                                      <p:cBhvr>
                                        <p:cTn id="43" dur="500"/>
                                        <p:tgtEl>
                                          <p:spTgt spid="11"/>
                                        </p:tgtEl>
                                      </p:cBhvr>
                                    </p:animEffect>
                                  </p:childTnLst>
                                </p:cTn>
                              </p:par>
                            </p:childTnLst>
                          </p:cTn>
                        </p:par>
                        <p:par>
                          <p:cTn id="44" fill="hold">
                            <p:stCondLst>
                              <p:cond delay="6500"/>
                            </p:stCondLst>
                            <p:childTnLst>
                              <p:par>
                                <p:cTn id="45" presetID="14" presetClass="entr" presetSubtype="1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childTnLst>
                          </p:cTn>
                        </p:par>
                        <p:par>
                          <p:cTn id="48" fill="hold">
                            <p:stCondLst>
                              <p:cond delay="7000"/>
                            </p:stCondLst>
                            <p:childTnLst>
                              <p:par>
                                <p:cTn id="49" presetID="14" presetClass="entr" presetSubtype="1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randombar(horizontal)">
                                      <p:cBhvr>
                                        <p:cTn id="51" dur="500"/>
                                        <p:tgtEl>
                                          <p:spTgt spid="16"/>
                                        </p:tgtEl>
                                      </p:cBhvr>
                                    </p:animEffect>
                                  </p:childTnLst>
                                </p:cTn>
                              </p:par>
                            </p:childTnLst>
                          </p:cTn>
                        </p:par>
                        <p:par>
                          <p:cTn id="52" fill="hold">
                            <p:stCondLst>
                              <p:cond delay="7500"/>
                            </p:stCondLst>
                            <p:childTnLst>
                              <p:par>
                                <p:cTn id="53" presetID="42" presetClass="entr" presetSubtype="0"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childTnLst>
                          </p:cTn>
                        </p:par>
                        <p:par>
                          <p:cTn id="58" fill="hold">
                            <p:stCondLst>
                              <p:cond delay="8500"/>
                            </p:stCondLst>
                            <p:childTnLst>
                              <p:par>
                                <p:cTn id="59" presetID="14" presetClass="entr" presetSubtype="1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randombar(horizontal)">
                                      <p:cBhvr>
                                        <p:cTn id="61" dur="500"/>
                                        <p:tgtEl>
                                          <p:spTgt spid="13"/>
                                        </p:tgtEl>
                                      </p:cBhvr>
                                    </p:animEffect>
                                  </p:childTnLst>
                                </p:cTn>
                              </p:par>
                            </p:childTnLst>
                          </p:cTn>
                        </p:par>
                        <p:par>
                          <p:cTn id="62" fill="hold">
                            <p:stCondLst>
                              <p:cond delay="9000"/>
                            </p:stCondLst>
                            <p:childTnLst>
                              <p:par>
                                <p:cTn id="63" presetID="14" presetClass="entr" presetSubtype="1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randombar(horizontal)">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bldLvl="0" animBg="1"/>
      <p:bldP spid="43" grpId="0" bldLvl="0" animBg="1"/>
      <p:bldP spid="11" grpId="0" bldLvl="0" animBg="1"/>
      <p:bldP spid="13" grpId="0" bldLvl="0" animBg="1"/>
      <p:bldP spid="14" grpId="0" bldLvl="0" animBg="1"/>
      <p:bldP spid="15" grpId="0" bldLvl="0" animBg="1"/>
      <p:bldP spid="16" grpId="0" bldLvl="0" animBg="1"/>
      <p:bldP spid="9" grpId="0" animBg="1"/>
      <p:bldP spid="9" grpId="1" animBg="1"/>
      <p:bldP spid="10" grpId="0"/>
      <p:bldP spid="1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cs typeface="+mn-ea"/>
                <a:sym typeface="+mn-lt"/>
              </a:rPr>
              <a:t>科技建设</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人才基础</a:t>
            </a:r>
            <a:endParaRPr lang="zh-CN" altLang="en-US" sz="2400" dirty="0">
              <a:solidFill>
                <a:schemeClr val="tx1">
                  <a:lumMod val="75000"/>
                  <a:lumOff val="25000"/>
                </a:schemeClr>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6" name="椭圆 5"/>
          <p:cNvSpPr/>
          <p:nvPr>
            <p:custDataLst>
              <p:tags r:id="rId3"/>
            </p:custDataLst>
          </p:nvPr>
        </p:nvSpPr>
        <p:spPr>
          <a:xfrm>
            <a:off x="2623154" y="1279125"/>
            <a:ext cx="1004399" cy="10043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3600" b="1" dirty="0">
                <a:cs typeface="+mn-ea"/>
                <a:sym typeface="+mn-lt"/>
              </a:rPr>
              <a:t>A</a:t>
            </a:r>
            <a:endParaRPr lang="zh-HK" altLang="en-US" sz="3600" b="1" dirty="0">
              <a:cs typeface="+mn-ea"/>
              <a:sym typeface="+mn-lt"/>
            </a:endParaRPr>
          </a:p>
        </p:txBody>
      </p:sp>
      <p:sp>
        <p:nvSpPr>
          <p:cNvPr id="7" name="椭圆 6"/>
          <p:cNvSpPr/>
          <p:nvPr>
            <p:custDataLst>
              <p:tags r:id="rId4"/>
            </p:custDataLst>
          </p:nvPr>
        </p:nvSpPr>
        <p:spPr>
          <a:xfrm>
            <a:off x="3627554" y="3048138"/>
            <a:ext cx="1004399" cy="10043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3600" b="1" dirty="0">
                <a:cs typeface="+mn-ea"/>
                <a:sym typeface="+mn-lt"/>
              </a:rPr>
              <a:t>B</a:t>
            </a:r>
            <a:endParaRPr lang="zh-HK" altLang="en-US" sz="3600" b="1" dirty="0">
              <a:cs typeface="+mn-ea"/>
              <a:sym typeface="+mn-lt"/>
            </a:endParaRPr>
          </a:p>
        </p:txBody>
      </p:sp>
      <p:sp>
        <p:nvSpPr>
          <p:cNvPr id="2" name="椭圆 1"/>
          <p:cNvSpPr/>
          <p:nvPr>
            <p:custDataLst>
              <p:tags r:id="rId5"/>
            </p:custDataLst>
          </p:nvPr>
        </p:nvSpPr>
        <p:spPr>
          <a:xfrm>
            <a:off x="2623154" y="4668734"/>
            <a:ext cx="1004399" cy="10043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3600" b="1" dirty="0">
                <a:cs typeface="+mn-ea"/>
                <a:sym typeface="+mn-lt"/>
              </a:rPr>
              <a:t>C</a:t>
            </a:r>
            <a:endParaRPr lang="zh-HK" altLang="en-US" sz="3600" b="1" dirty="0">
              <a:cs typeface="+mn-ea"/>
              <a:sym typeface="+mn-lt"/>
            </a:endParaRPr>
          </a:p>
        </p:txBody>
      </p:sp>
      <p:cxnSp>
        <p:nvCxnSpPr>
          <p:cNvPr id="9" name="直接连接符 8"/>
          <p:cNvCxnSpPr/>
          <p:nvPr/>
        </p:nvCxnSpPr>
        <p:spPr>
          <a:xfrm flipV="1">
            <a:off x="1583414" y="2147583"/>
            <a:ext cx="888520" cy="52755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804051" y="3550337"/>
            <a:ext cx="159656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47379" y="4414933"/>
            <a:ext cx="960589" cy="50714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custDataLst>
              <p:tags r:id="rId6"/>
            </p:custDataLst>
          </p:nvPr>
        </p:nvGrpSpPr>
        <p:grpSpPr>
          <a:xfrm>
            <a:off x="3842976" y="1133709"/>
            <a:ext cx="6088665" cy="943276"/>
            <a:chOff x="3872177" y="1375083"/>
            <a:chExt cx="5516462" cy="943277"/>
          </a:xfrm>
        </p:grpSpPr>
        <p:sp>
          <p:nvSpPr>
            <p:cNvPr id="12" name="矩形 11"/>
            <p:cNvSpPr/>
            <p:nvPr>
              <p:custDataLst>
                <p:tags r:id="rId7"/>
              </p:custDataLst>
            </p:nvPr>
          </p:nvSpPr>
          <p:spPr>
            <a:xfrm>
              <a:off x="3872177" y="1587474"/>
              <a:ext cx="5516462" cy="730886"/>
            </a:xfrm>
            <a:prstGeom prst="rect">
              <a:avLst/>
            </a:prstGeom>
          </p:spPr>
          <p:txBody>
            <a:bodyPr wrap="square">
              <a:spAutoFit/>
            </a:bodyPr>
            <a:lstStyle/>
            <a:p>
              <a:pPr>
                <a:lnSpc>
                  <a:spcPct val="130000"/>
                </a:lnSpc>
              </a:pPr>
              <a:r>
                <a:rPr lang="zh-CN" altLang="en-US" sz="1600" dirty="0">
                  <a:solidFill>
                    <a:schemeClr val="tx1">
                      <a:lumMod val="75000"/>
                      <a:lumOff val="25000"/>
                    </a:schemeClr>
                  </a:solidFill>
                  <a:cs typeface="+mn-ea"/>
                  <a:sym typeface="+mn-lt"/>
                </a:rPr>
                <a:t>坚持面向世界科技前沿、面向经济主战场、面向国家重大需求、面向人民生命健康。做好人才工作的目标方向。</a:t>
              </a:r>
              <a:endParaRPr lang="zh-CN" altLang="en-US" sz="1600" dirty="0">
                <a:solidFill>
                  <a:schemeClr val="tx1">
                    <a:lumMod val="75000"/>
                    <a:lumOff val="25000"/>
                  </a:schemeClr>
                </a:solidFill>
                <a:cs typeface="+mn-ea"/>
                <a:sym typeface="+mn-lt"/>
              </a:endParaRPr>
            </a:p>
          </p:txBody>
        </p:sp>
        <p:sp>
          <p:nvSpPr>
            <p:cNvPr id="13" name="文本框 42"/>
            <p:cNvSpPr txBox="1"/>
            <p:nvPr>
              <p:custDataLst>
                <p:tags r:id="rId8"/>
              </p:custDataLst>
            </p:nvPr>
          </p:nvSpPr>
          <p:spPr>
            <a:xfrm>
              <a:off x="4012556" y="1375083"/>
              <a:ext cx="2374014" cy="378460"/>
            </a:xfrm>
            <a:prstGeom prst="rect">
              <a:avLst/>
            </a:prstGeom>
            <a:noFill/>
          </p:spPr>
          <p:txBody>
            <a:bodyPr wrap="square" rtlCol="0">
              <a:spAutoFit/>
            </a:bodyPr>
            <a:lstStyle/>
            <a:p>
              <a:endParaRPr lang="zh-CN" altLang="en-US" sz="1865" b="1" dirty="0">
                <a:solidFill>
                  <a:schemeClr val="tx1">
                    <a:lumMod val="75000"/>
                    <a:lumOff val="25000"/>
                  </a:schemeClr>
                </a:solidFill>
                <a:cs typeface="+mn-ea"/>
                <a:sym typeface="+mn-lt"/>
              </a:endParaRPr>
            </a:p>
          </p:txBody>
        </p:sp>
      </p:grpSp>
      <p:sp>
        <p:nvSpPr>
          <p:cNvPr id="15" name="矩形 14"/>
          <p:cNvSpPr/>
          <p:nvPr>
            <p:custDataLst>
              <p:tags r:id="rId9"/>
            </p:custDataLst>
          </p:nvPr>
        </p:nvSpPr>
        <p:spPr>
          <a:xfrm>
            <a:off x="4809490" y="2608580"/>
            <a:ext cx="6088380" cy="1370965"/>
          </a:xfrm>
          <a:prstGeom prst="rect">
            <a:avLst/>
          </a:prstGeom>
        </p:spPr>
        <p:txBody>
          <a:bodyPr wrap="square">
            <a:spAutoFit/>
          </a:bodyPr>
          <a:lstStyle/>
          <a:p>
            <a:pPr>
              <a:lnSpc>
                <a:spcPct val="130000"/>
              </a:lnSpc>
            </a:pPr>
            <a:r>
              <a:rPr lang="zh-CN" altLang="en-US" sz="1600" dirty="0">
                <a:solidFill>
                  <a:schemeClr val="tx1">
                    <a:lumMod val="75000"/>
                    <a:lumOff val="25000"/>
                  </a:schemeClr>
                </a:solidFill>
                <a:cs typeface="+mn-ea"/>
                <a:sym typeface="+mn-lt"/>
              </a:rPr>
              <a:t>支持和鼓励广大科学家和科技工作者紧跟世界科技发展大势，对标一流水平，根据国家发展急迫需要和长远需求，敢于提出新理论、开辟新领域、探索新路径，多出战略性、关键性重大科技成果，不断攻克“卡脖子”关键核心技术，不断向科学技术广度和深度进军。</a:t>
            </a:r>
            <a:endParaRPr lang="zh-CN" altLang="en-US" sz="1600" dirty="0">
              <a:solidFill>
                <a:schemeClr val="tx1">
                  <a:lumMod val="75000"/>
                  <a:lumOff val="25000"/>
                </a:schemeClr>
              </a:solidFill>
              <a:cs typeface="+mn-ea"/>
              <a:sym typeface="+mn-lt"/>
            </a:endParaRPr>
          </a:p>
        </p:txBody>
      </p:sp>
      <p:sp>
        <p:nvSpPr>
          <p:cNvPr id="17" name="矩形 16"/>
          <p:cNvSpPr/>
          <p:nvPr>
            <p:custDataLst>
              <p:tags r:id="rId10"/>
            </p:custDataLst>
          </p:nvPr>
        </p:nvSpPr>
        <p:spPr>
          <a:xfrm>
            <a:off x="3960495" y="4510405"/>
            <a:ext cx="6088380" cy="1691005"/>
          </a:xfrm>
          <a:prstGeom prst="rect">
            <a:avLst/>
          </a:prstGeom>
        </p:spPr>
        <p:txBody>
          <a:bodyPr wrap="square">
            <a:spAutoFit/>
          </a:bodyPr>
          <a:lstStyle/>
          <a:p>
            <a:pPr>
              <a:lnSpc>
                <a:spcPct val="130000"/>
              </a:lnSpc>
            </a:pPr>
            <a:r>
              <a:rPr lang="zh-CN" altLang="en-US" sz="1600" dirty="0">
                <a:solidFill>
                  <a:schemeClr val="tx1">
                    <a:lumMod val="75000"/>
                    <a:lumOff val="25000"/>
                  </a:schemeClr>
                </a:solidFill>
                <a:cs typeface="+mn-ea"/>
                <a:sym typeface="+mn-lt"/>
              </a:rPr>
              <a:t>这样的自信！要抓住全面提高人才培养能力这个重点，坚持把立德树人作为根本任务，着力培养担当民族复兴大任的时代新人。要把加快建设中国特色、世界一流的大学和优势学科作为重中之重，大力加强基础学科、新兴学科、交叉学科建设，瞄准世界科技前沿和国家重大战略需求推进科研创新，不断提升人才培养质量。</a:t>
            </a:r>
            <a:endParaRPr lang="zh-CN" altLang="en-US" sz="1600" dirty="0">
              <a:solidFill>
                <a:schemeClr val="tx1">
                  <a:lumMod val="75000"/>
                  <a:lumOff val="25000"/>
                </a:schemeClr>
              </a:solidFill>
              <a:cs typeface="+mn-ea"/>
              <a:sym typeface="+mn-lt"/>
            </a:endParaRPr>
          </a:p>
        </p:txBody>
      </p:sp>
      <p:pic>
        <p:nvPicPr>
          <p:cNvPr id="20" name="图片 19"/>
          <p:cNvPicPr>
            <a:picLocks noChangeAspect="1"/>
          </p:cNvPicPr>
          <p:nvPr/>
        </p:nvPicPr>
        <p:blipFill rotWithShape="1">
          <a:blip r:embed="rId11" cstate="screen">
            <a:duotone>
              <a:schemeClr val="accent1">
                <a:shade val="45000"/>
                <a:satMod val="135000"/>
              </a:schemeClr>
              <a:prstClr val="white"/>
            </a:duotone>
          </a:blip>
          <a:srcRect l="48604"/>
          <a:stretch>
            <a:fillRect/>
          </a:stretch>
        </p:blipFill>
        <p:spPr>
          <a:xfrm>
            <a:off x="-14640" y="1849457"/>
            <a:ext cx="1623327" cy="3158577"/>
          </a:xfrm>
          <a:prstGeom prst="rect">
            <a:avLst/>
          </a:prstGeom>
        </p:spPr>
      </p:pic>
    </p:spTree>
  </p:cSld>
  <p:clrMapOvr>
    <a:masterClrMapping/>
  </p:clrMapOvr>
  <p:transition advTm="482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par>
                          <p:cTn id="41" fill="hold">
                            <p:stCondLst>
                              <p:cond delay="4500"/>
                            </p:stCondLst>
                            <p:childTnLst>
                              <p:par>
                                <p:cTn id="42" presetID="22" presetClass="entr" presetSubtype="4"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2" grpId="0" bldLvl="0" animBg="1"/>
      <p:bldP spid="15" grpId="0"/>
      <p:bldP spid="15" grpId="1"/>
      <p:bldP spid="17" grpId="0"/>
      <p:bldP spid="1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cs typeface="+mn-ea"/>
                <a:sym typeface="+mn-lt"/>
              </a:rPr>
              <a:t>科技强国</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政策扶持</a:t>
            </a:r>
            <a:endParaRPr lang="en-US" altLang="zh-CN" sz="2400" dirty="0">
              <a:solidFill>
                <a:schemeClr val="tx1">
                  <a:lumMod val="75000"/>
                  <a:lumOff val="25000"/>
                </a:schemeClr>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grpSp>
        <p:nvGrpSpPr>
          <p:cNvPr id="47" name="组合 46"/>
          <p:cNvGrpSpPr/>
          <p:nvPr/>
        </p:nvGrpSpPr>
        <p:grpSpPr>
          <a:xfrm>
            <a:off x="1558107" y="1311544"/>
            <a:ext cx="3000877" cy="499079"/>
            <a:chOff x="2645777" y="1428360"/>
            <a:chExt cx="1523389" cy="914033"/>
          </a:xfrm>
        </p:grpSpPr>
        <p:sp>
          <p:nvSpPr>
            <p:cNvPr id="48" name="矩形 47"/>
            <p:cNvSpPr/>
            <p:nvPr/>
          </p:nvSpPr>
          <p:spPr>
            <a:xfrm>
              <a:off x="2645777" y="1428360"/>
              <a:ext cx="1523389" cy="91403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algn="ctr" defTabSz="966470">
                <a:lnSpc>
                  <a:spcPct val="90000"/>
                </a:lnSpc>
                <a:spcBef>
                  <a:spcPct val="0"/>
                </a:spcBef>
                <a:spcAft>
                  <a:spcPct val="35000"/>
                </a:spcAft>
              </a:pPr>
              <a:endParaRPr lang="zh-CN" altLang="en-US" sz="2935">
                <a:cs typeface="+mn-ea"/>
                <a:sym typeface="+mn-lt"/>
              </a:endParaRPr>
            </a:p>
          </p:txBody>
        </p:sp>
        <p:sp>
          <p:nvSpPr>
            <p:cNvPr id="52" name="文本框 25"/>
            <p:cNvSpPr txBox="1"/>
            <p:nvPr/>
          </p:nvSpPr>
          <p:spPr>
            <a:xfrm>
              <a:off x="2645777" y="1575354"/>
              <a:ext cx="1514250" cy="617534"/>
            </a:xfrm>
            <a:prstGeom prst="rect">
              <a:avLst/>
            </a:prstGeom>
            <a:noFill/>
          </p:spPr>
          <p:txBody>
            <a:bodyPr wrap="square" rtlCol="0">
              <a:spAutoFit/>
            </a:bodyPr>
            <a:lstStyle/>
            <a:p>
              <a:pPr algn="ctr"/>
              <a:r>
                <a:rPr lang="zh-CN" altLang="en-US" sz="1600" b="1" dirty="0">
                  <a:solidFill>
                    <a:schemeClr val="bg1"/>
                  </a:solidFill>
                  <a:cs typeface="+mn-ea"/>
                  <a:sym typeface="+mn-lt"/>
                </a:rPr>
                <a:t>加强国内</a:t>
              </a:r>
              <a:r>
                <a:rPr lang="zh-CN" altLang="en-US" sz="1600" b="1" dirty="0">
                  <a:solidFill>
                    <a:schemeClr val="bg1"/>
                  </a:solidFill>
                  <a:cs typeface="+mn-ea"/>
                  <a:sym typeface="+mn-lt"/>
                </a:rPr>
                <a:t>扶持</a:t>
              </a:r>
              <a:endParaRPr lang="zh-CN" altLang="en-US" sz="1600" b="1" dirty="0">
                <a:solidFill>
                  <a:schemeClr val="bg1"/>
                </a:solidFill>
                <a:cs typeface="+mn-ea"/>
                <a:sym typeface="+mn-lt"/>
              </a:endParaRPr>
            </a:p>
          </p:txBody>
        </p:sp>
      </p:grpSp>
      <p:grpSp>
        <p:nvGrpSpPr>
          <p:cNvPr id="53" name="组合 52"/>
          <p:cNvGrpSpPr/>
          <p:nvPr/>
        </p:nvGrpSpPr>
        <p:grpSpPr>
          <a:xfrm>
            <a:off x="6747811" y="1311544"/>
            <a:ext cx="3000877" cy="499079"/>
            <a:chOff x="2645777" y="1428360"/>
            <a:chExt cx="1523389" cy="914033"/>
          </a:xfrm>
        </p:grpSpPr>
        <p:sp>
          <p:nvSpPr>
            <p:cNvPr id="54" name="矩形 53"/>
            <p:cNvSpPr/>
            <p:nvPr/>
          </p:nvSpPr>
          <p:spPr>
            <a:xfrm>
              <a:off x="2645777" y="1428360"/>
              <a:ext cx="1523389" cy="91403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algn="ctr" defTabSz="966470">
                <a:lnSpc>
                  <a:spcPct val="90000"/>
                </a:lnSpc>
                <a:spcBef>
                  <a:spcPct val="0"/>
                </a:spcBef>
                <a:spcAft>
                  <a:spcPct val="35000"/>
                </a:spcAft>
              </a:pPr>
              <a:endParaRPr lang="zh-CN" altLang="en-US" sz="2935">
                <a:cs typeface="+mn-ea"/>
                <a:sym typeface="+mn-lt"/>
              </a:endParaRPr>
            </a:p>
          </p:txBody>
        </p:sp>
        <p:sp>
          <p:nvSpPr>
            <p:cNvPr id="55" name="文本框 28"/>
            <p:cNvSpPr txBox="1"/>
            <p:nvPr/>
          </p:nvSpPr>
          <p:spPr>
            <a:xfrm>
              <a:off x="2645777" y="1575354"/>
              <a:ext cx="1514250" cy="617534"/>
            </a:xfrm>
            <a:prstGeom prst="rect">
              <a:avLst/>
            </a:prstGeom>
            <a:noFill/>
          </p:spPr>
          <p:txBody>
            <a:bodyPr wrap="square" rtlCol="0">
              <a:spAutoFit/>
            </a:bodyPr>
            <a:lstStyle/>
            <a:p>
              <a:pPr algn="ctr"/>
              <a:r>
                <a:rPr lang="zh-CN" altLang="en-US" sz="1600" b="1" dirty="0">
                  <a:solidFill>
                    <a:schemeClr val="bg1"/>
                  </a:solidFill>
                  <a:cs typeface="+mn-ea"/>
                  <a:sym typeface="+mn-lt"/>
                </a:rPr>
                <a:t>推进国际引入</a:t>
              </a:r>
              <a:endParaRPr lang="zh-CN" altLang="en-US" sz="1600" b="1" dirty="0">
                <a:solidFill>
                  <a:schemeClr val="bg1"/>
                </a:solidFill>
                <a:cs typeface="+mn-ea"/>
                <a:sym typeface="+mn-lt"/>
              </a:endParaRPr>
            </a:p>
          </p:txBody>
        </p:sp>
      </p:grpSp>
      <p:grpSp>
        <p:nvGrpSpPr>
          <p:cNvPr id="56" name="组合 55"/>
          <p:cNvGrpSpPr/>
          <p:nvPr/>
        </p:nvGrpSpPr>
        <p:grpSpPr>
          <a:xfrm>
            <a:off x="1187443" y="2275446"/>
            <a:ext cx="10600733" cy="408940"/>
            <a:chOff x="557975" y="2162669"/>
            <a:chExt cx="9337947" cy="408940"/>
          </a:xfrm>
        </p:grpSpPr>
        <p:sp>
          <p:nvSpPr>
            <p:cNvPr id="57" name="Rectangle 1"/>
            <p:cNvSpPr>
              <a:spLocks noChangeArrowheads="1"/>
            </p:cNvSpPr>
            <p:nvPr/>
          </p:nvSpPr>
          <p:spPr bwMode="auto">
            <a:xfrm>
              <a:off x="557975" y="2162669"/>
              <a:ext cx="326665" cy="40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spAutoFit/>
            </a:bodyPr>
            <a:lstStyle/>
            <a:p>
              <a:pPr defTabSz="685800" fontAlgn="base">
                <a:spcBef>
                  <a:spcPct val="0"/>
                </a:spcBef>
                <a:spcAft>
                  <a:spcPct val="0"/>
                </a:spcAft>
              </a:pPr>
              <a:endParaRPr kumimoji="0" lang="zh-CN" altLang="en-US" sz="1865" b="1" i="0" u="none" strike="noStrike" cap="none" normalizeH="0" baseline="0" dirty="0" smtClean="0">
                <a:ln>
                  <a:noFill/>
                </a:ln>
                <a:solidFill>
                  <a:schemeClr val="tx1">
                    <a:lumMod val="75000"/>
                    <a:lumOff val="25000"/>
                  </a:schemeClr>
                </a:solidFill>
                <a:effectLst/>
                <a:cs typeface="+mn-ea"/>
                <a:sym typeface="+mn-lt"/>
              </a:endParaRPr>
            </a:p>
          </p:txBody>
        </p:sp>
        <p:sp>
          <p:nvSpPr>
            <p:cNvPr id="58" name="矩形 57"/>
            <p:cNvSpPr/>
            <p:nvPr/>
          </p:nvSpPr>
          <p:spPr>
            <a:xfrm>
              <a:off x="1983773" y="2182473"/>
              <a:ext cx="7912149" cy="337185"/>
            </a:xfrm>
            <a:prstGeom prst="rect">
              <a:avLst/>
            </a:prstGeom>
          </p:spPr>
          <p:txBody>
            <a:bodyPr wrap="square">
              <a:spAutoFit/>
            </a:bodyPr>
            <a:lstStyle/>
            <a:p>
              <a:endParaRPr lang="zh-CN" altLang="zh-CN" sz="1600" dirty="0">
                <a:solidFill>
                  <a:schemeClr val="tx1">
                    <a:lumMod val="75000"/>
                    <a:lumOff val="25000"/>
                  </a:schemeClr>
                </a:solidFill>
                <a:cs typeface="+mn-ea"/>
                <a:sym typeface="+mn-lt"/>
              </a:endParaRPr>
            </a:p>
          </p:txBody>
        </p:sp>
      </p:grpSp>
      <p:grpSp>
        <p:nvGrpSpPr>
          <p:cNvPr id="59" name="组合 58"/>
          <p:cNvGrpSpPr/>
          <p:nvPr/>
        </p:nvGrpSpPr>
        <p:grpSpPr>
          <a:xfrm>
            <a:off x="1187442" y="2801552"/>
            <a:ext cx="9053288" cy="408940"/>
            <a:chOff x="557975" y="2688775"/>
            <a:chExt cx="7974838" cy="408940"/>
          </a:xfrm>
        </p:grpSpPr>
        <p:sp>
          <p:nvSpPr>
            <p:cNvPr id="60" name="Rectangle 1"/>
            <p:cNvSpPr>
              <a:spLocks noChangeArrowheads="1"/>
            </p:cNvSpPr>
            <p:nvPr/>
          </p:nvSpPr>
          <p:spPr bwMode="auto">
            <a:xfrm>
              <a:off x="557975" y="2688775"/>
              <a:ext cx="326665" cy="40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spAutoFit/>
            </a:bodyPr>
            <a:lstStyle/>
            <a:p>
              <a:pPr lvl="0" fontAlgn="base">
                <a:spcBef>
                  <a:spcPct val="0"/>
                </a:spcBef>
                <a:spcAft>
                  <a:spcPct val="0"/>
                </a:spcAft>
              </a:pPr>
              <a:endParaRPr lang="zh-CN" altLang="en-US" sz="1865" b="1" dirty="0">
                <a:solidFill>
                  <a:schemeClr val="tx1">
                    <a:lumMod val="75000"/>
                    <a:lumOff val="25000"/>
                  </a:schemeClr>
                </a:solidFill>
                <a:cs typeface="+mn-ea"/>
                <a:sym typeface="+mn-lt"/>
              </a:endParaRPr>
            </a:p>
          </p:txBody>
        </p:sp>
        <p:sp>
          <p:nvSpPr>
            <p:cNvPr id="61" name="矩形 60"/>
            <p:cNvSpPr/>
            <p:nvPr/>
          </p:nvSpPr>
          <p:spPr>
            <a:xfrm>
              <a:off x="1983774" y="2708579"/>
              <a:ext cx="6549039" cy="337185"/>
            </a:xfrm>
            <a:prstGeom prst="rect">
              <a:avLst/>
            </a:prstGeom>
          </p:spPr>
          <p:txBody>
            <a:bodyPr wrap="square">
              <a:spAutoFit/>
            </a:bodyPr>
            <a:lstStyle/>
            <a:p>
              <a:endParaRPr lang="zh-CN" altLang="zh-CN" sz="1600" dirty="0">
                <a:solidFill>
                  <a:schemeClr val="tx1">
                    <a:lumMod val="75000"/>
                    <a:lumOff val="25000"/>
                  </a:schemeClr>
                </a:solidFill>
                <a:cs typeface="+mn-ea"/>
                <a:sym typeface="+mn-lt"/>
              </a:endParaRPr>
            </a:p>
          </p:txBody>
        </p:sp>
      </p:grpSp>
      <p:grpSp>
        <p:nvGrpSpPr>
          <p:cNvPr id="65" name="组合 64"/>
          <p:cNvGrpSpPr/>
          <p:nvPr/>
        </p:nvGrpSpPr>
        <p:grpSpPr>
          <a:xfrm>
            <a:off x="1258385" y="3605598"/>
            <a:ext cx="9685729" cy="2456903"/>
            <a:chOff x="611187" y="3614057"/>
            <a:chExt cx="7921625" cy="2678872"/>
          </a:xfrm>
        </p:grpSpPr>
        <p:sp>
          <p:nvSpPr>
            <p:cNvPr id="66" name="形状 65"/>
            <p:cNvSpPr/>
            <p:nvPr/>
          </p:nvSpPr>
          <p:spPr>
            <a:xfrm>
              <a:off x="611187" y="3614057"/>
              <a:ext cx="7921625" cy="2678872"/>
            </a:xfrm>
            <a:prstGeom prst="leftRightRibbon">
              <a:avLst>
                <a:gd name="adj1" fmla="val 54481"/>
                <a:gd name="adj2" fmla="val 50000"/>
                <a:gd name="adj3" fmla="val 1666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67" name="矩形 66"/>
            <p:cNvSpPr/>
            <p:nvPr/>
          </p:nvSpPr>
          <p:spPr>
            <a:xfrm>
              <a:off x="1150112" y="4288807"/>
              <a:ext cx="3175145" cy="796917"/>
            </a:xfrm>
            <a:prstGeom prst="rect">
              <a:avLst/>
            </a:prstGeom>
          </p:spPr>
          <p:txBody>
            <a:bodyPr wrap="square">
              <a:spAutoFit/>
            </a:bodyPr>
            <a:lstStyle/>
            <a:p>
              <a:pPr indent="342900">
                <a:lnSpc>
                  <a:spcPct val="130000"/>
                </a:lnSpc>
              </a:pPr>
              <a:r>
                <a:rPr lang="zh-CN" altLang="en-US" sz="1600" dirty="0">
                  <a:solidFill>
                    <a:schemeClr val="bg1"/>
                  </a:solidFill>
                  <a:cs typeface="+mn-ea"/>
                  <a:sym typeface="+mn-lt"/>
                </a:rPr>
                <a:t>强基础，助攻关，抓重点，促发展，推改革，资金支持，优化财</a:t>
              </a:r>
              <a:r>
                <a:rPr lang="zh-CN" altLang="en-US" sz="1600" dirty="0">
                  <a:solidFill>
                    <a:schemeClr val="bg1"/>
                  </a:solidFill>
                  <a:cs typeface="+mn-ea"/>
                  <a:sym typeface="+mn-lt"/>
                </a:rPr>
                <a:t>税政策</a:t>
              </a:r>
              <a:endParaRPr lang="zh-CN" altLang="en-US" sz="1600" dirty="0">
                <a:solidFill>
                  <a:schemeClr val="bg1"/>
                </a:solidFill>
                <a:cs typeface="+mn-ea"/>
                <a:sym typeface="+mn-lt"/>
              </a:endParaRPr>
            </a:p>
          </p:txBody>
        </p:sp>
        <p:sp>
          <p:nvSpPr>
            <p:cNvPr id="68" name="矩形 67"/>
            <p:cNvSpPr/>
            <p:nvPr/>
          </p:nvSpPr>
          <p:spPr>
            <a:xfrm>
              <a:off x="4571999" y="4638717"/>
              <a:ext cx="3175145" cy="796917"/>
            </a:xfrm>
            <a:prstGeom prst="rect">
              <a:avLst/>
            </a:prstGeom>
          </p:spPr>
          <p:txBody>
            <a:bodyPr wrap="square">
              <a:spAutoFit/>
            </a:bodyPr>
            <a:lstStyle/>
            <a:p>
              <a:pPr indent="342900">
                <a:lnSpc>
                  <a:spcPct val="130000"/>
                </a:lnSpc>
              </a:pPr>
              <a:r>
                <a:rPr lang="zh-CN" altLang="en-US" sz="1600" dirty="0">
                  <a:solidFill>
                    <a:schemeClr val="bg1"/>
                  </a:solidFill>
                  <a:cs typeface="+mn-ea"/>
                  <a:sym typeface="+mn-lt"/>
                </a:rPr>
                <a:t>开展科技人才交流和培训，支持科技企业对外技术引进，加强知识产权保护</a:t>
              </a:r>
              <a:endParaRPr lang="zh-CN" altLang="en-US" sz="1600" dirty="0">
                <a:solidFill>
                  <a:schemeClr val="bg1"/>
                </a:solidFill>
                <a:cs typeface="+mn-ea"/>
                <a:sym typeface="+mn-lt"/>
              </a:endParaRPr>
            </a:p>
          </p:txBody>
        </p:sp>
      </p:grpSp>
      <p:sp>
        <p:nvSpPr>
          <p:cNvPr id="6" name="文本框 5"/>
          <p:cNvSpPr txBox="1"/>
          <p:nvPr/>
        </p:nvSpPr>
        <p:spPr>
          <a:xfrm>
            <a:off x="1917065" y="2147570"/>
            <a:ext cx="7760970" cy="922020"/>
          </a:xfrm>
          <a:prstGeom prst="rect">
            <a:avLst/>
          </a:prstGeom>
          <a:noFill/>
        </p:spPr>
        <p:txBody>
          <a:bodyPr wrap="square" rtlCol="0">
            <a:spAutoFit/>
          </a:bodyPr>
          <a:p>
            <a:r>
              <a:rPr lang="zh-CN" altLang="en-US"/>
              <a:t>实施创新驱动发展战略，实现高水平科技自立自强，需要健全新型举国体制，优化配置创新资源，强化国家战略科技力量，推动创新链、产业链、资金链、人才链深度融合。国家财政将科技作为财政支出的重点领域优先予以保障。</a:t>
            </a:r>
            <a:endParaRPr lang="zh-CN" altLang="en-US"/>
          </a:p>
        </p:txBody>
      </p:sp>
    </p:spTree>
  </p:cSld>
  <p:clrMapOvr>
    <a:masterClrMapping/>
  </p:clrMapOvr>
  <p:transition advTm="3089">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par>
                          <p:cTn id="10" fill="hold">
                            <p:stCondLst>
                              <p:cond delay="500"/>
                            </p:stCondLst>
                            <p:childTnLst>
                              <p:par>
                                <p:cTn id="11" presetID="53" presetClass="entr" presetSubtype="16" fill="hold" nodeType="afterEffect">
                                  <p:stCondLst>
                                    <p:cond delay="25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barn(outVertical)">
                                      <p:cBhvr>
                                        <p:cTn id="2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cs typeface="+mn-ea"/>
                <a:sym typeface="+mn-lt"/>
              </a:rPr>
              <a:t>科技兴国</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强国有我</a:t>
            </a:r>
            <a:endParaRPr lang="zh-CN" altLang="en-US" sz="2400" dirty="0">
              <a:solidFill>
                <a:schemeClr val="tx1">
                  <a:lumMod val="75000"/>
                  <a:lumOff val="25000"/>
                </a:schemeClr>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grpSp>
        <p:nvGrpSpPr>
          <p:cNvPr id="66" name="组合 65"/>
          <p:cNvGrpSpPr/>
          <p:nvPr>
            <p:custDataLst>
              <p:tags r:id="rId3"/>
            </p:custDataLst>
          </p:nvPr>
        </p:nvGrpSpPr>
        <p:grpSpPr>
          <a:xfrm>
            <a:off x="4457968" y="1719880"/>
            <a:ext cx="3280945" cy="3540917"/>
            <a:chOff x="3761090" y="2476501"/>
            <a:chExt cx="1787040" cy="1928640"/>
          </a:xfrm>
        </p:grpSpPr>
        <p:cxnSp>
          <p:nvCxnSpPr>
            <p:cNvPr id="67" name="直接连接符 66"/>
            <p:cNvCxnSpPr/>
            <p:nvPr>
              <p:custDataLst>
                <p:tags r:id="rId4"/>
              </p:custDataLst>
            </p:nvPr>
          </p:nvCxnSpPr>
          <p:spPr>
            <a:xfrm flipH="1">
              <a:off x="3905250" y="2633101"/>
              <a:ext cx="745807" cy="24924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5"/>
              </p:custDataLst>
            </p:nvPr>
          </p:nvCxnSpPr>
          <p:spPr>
            <a:xfrm flipH="1">
              <a:off x="4712971" y="3886200"/>
              <a:ext cx="598169" cy="28392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custDataLst>
                <p:tags r:id="rId6"/>
              </p:custDataLst>
            </p:nvPr>
          </p:nvCxnSpPr>
          <p:spPr>
            <a:xfrm flipH="1">
              <a:off x="3985260" y="3596640"/>
              <a:ext cx="670560" cy="23622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7"/>
              </p:custDataLst>
            </p:nvPr>
          </p:nvCxnSpPr>
          <p:spPr>
            <a:xfrm flipH="1">
              <a:off x="4652011" y="2918460"/>
              <a:ext cx="666749" cy="29154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8"/>
              </p:custDataLst>
            </p:nvPr>
          </p:nvCxnSpPr>
          <p:spPr>
            <a:xfrm flipH="1" flipV="1">
              <a:off x="4015740" y="3893820"/>
              <a:ext cx="579120" cy="25908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9"/>
              </p:custDataLst>
            </p:nvPr>
          </p:nvCxnSpPr>
          <p:spPr>
            <a:xfrm flipH="1" flipV="1">
              <a:off x="4641585" y="3589802"/>
              <a:ext cx="707655" cy="25067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10"/>
              </p:custDataLst>
            </p:nvPr>
          </p:nvCxnSpPr>
          <p:spPr>
            <a:xfrm flipH="1" flipV="1">
              <a:off x="4672065" y="2637302"/>
              <a:ext cx="707655" cy="25067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custDataLst>
                <p:tags r:id="rId11"/>
              </p:custDataLst>
            </p:nvPr>
          </p:nvCxnSpPr>
          <p:spPr>
            <a:xfrm flipH="1" flipV="1">
              <a:off x="3970020" y="2903220"/>
              <a:ext cx="640080" cy="28956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custDataLst>
                <p:tags r:id="rId12"/>
              </p:custDataLst>
            </p:nvPr>
          </p:nvCxnSpPr>
          <p:spPr>
            <a:xfrm>
              <a:off x="3927476" y="2917825"/>
              <a:ext cx="3174" cy="95567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13"/>
              </p:custDataLst>
            </p:nvPr>
          </p:nvCxnSpPr>
          <p:spPr>
            <a:xfrm>
              <a:off x="5400676" y="2917825"/>
              <a:ext cx="3174" cy="95567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14"/>
              </p:custDataLst>
            </p:nvPr>
          </p:nvCxnSpPr>
          <p:spPr>
            <a:xfrm>
              <a:off x="4660901" y="2705100"/>
              <a:ext cx="0" cy="147320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8" name="椭圆 77"/>
            <p:cNvSpPr>
              <a:spLocks noChangeAspect="1"/>
            </p:cNvSpPr>
            <p:nvPr>
              <p:custDataLst>
                <p:tags r:id="rId15"/>
              </p:custDataLst>
            </p:nvPr>
          </p:nvSpPr>
          <p:spPr>
            <a:xfrm>
              <a:off x="5224130" y="37490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4</a:t>
              </a:r>
              <a:endParaRPr lang="zh-CN" altLang="en-US" sz="2400" b="1" dirty="0">
                <a:solidFill>
                  <a:schemeClr val="bg1"/>
                </a:solidFill>
                <a:cs typeface="+mn-ea"/>
                <a:sym typeface="+mn-lt"/>
              </a:endParaRPr>
            </a:p>
          </p:txBody>
        </p:sp>
        <p:sp>
          <p:nvSpPr>
            <p:cNvPr id="79" name="椭圆 78"/>
            <p:cNvSpPr>
              <a:spLocks noChangeAspect="1"/>
            </p:cNvSpPr>
            <p:nvPr>
              <p:custDataLst>
                <p:tags r:id="rId16"/>
              </p:custDataLst>
            </p:nvPr>
          </p:nvSpPr>
          <p:spPr>
            <a:xfrm>
              <a:off x="5224130" y="27203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2</a:t>
              </a:r>
              <a:endParaRPr lang="zh-CN" altLang="en-US" sz="2400" b="1" dirty="0">
                <a:solidFill>
                  <a:schemeClr val="bg1"/>
                </a:solidFill>
                <a:cs typeface="+mn-ea"/>
                <a:sym typeface="+mn-lt"/>
              </a:endParaRPr>
            </a:p>
          </p:txBody>
        </p:sp>
        <p:sp>
          <p:nvSpPr>
            <p:cNvPr id="80" name="椭圆 79"/>
            <p:cNvSpPr>
              <a:spLocks noChangeAspect="1"/>
            </p:cNvSpPr>
            <p:nvPr>
              <p:custDataLst>
                <p:tags r:id="rId17"/>
              </p:custDataLst>
            </p:nvPr>
          </p:nvSpPr>
          <p:spPr>
            <a:xfrm>
              <a:off x="3761090" y="37490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3</a:t>
              </a:r>
              <a:endParaRPr lang="zh-CN" altLang="en-US" sz="2400" b="1" dirty="0">
                <a:solidFill>
                  <a:schemeClr val="bg1"/>
                </a:solidFill>
                <a:cs typeface="+mn-ea"/>
                <a:sym typeface="+mn-lt"/>
              </a:endParaRPr>
            </a:p>
          </p:txBody>
        </p:sp>
        <p:sp>
          <p:nvSpPr>
            <p:cNvPr id="81" name="椭圆 80"/>
            <p:cNvSpPr>
              <a:spLocks noChangeAspect="1"/>
            </p:cNvSpPr>
            <p:nvPr>
              <p:custDataLst>
                <p:tags r:id="rId18"/>
              </p:custDataLst>
            </p:nvPr>
          </p:nvSpPr>
          <p:spPr>
            <a:xfrm>
              <a:off x="3761090" y="27203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1</a:t>
              </a:r>
              <a:endParaRPr lang="zh-CN" altLang="en-US" sz="2400" b="1" dirty="0">
                <a:solidFill>
                  <a:schemeClr val="bg1"/>
                </a:solidFill>
                <a:cs typeface="+mn-ea"/>
                <a:sym typeface="+mn-lt"/>
              </a:endParaRPr>
            </a:p>
          </p:txBody>
        </p:sp>
        <p:sp>
          <p:nvSpPr>
            <p:cNvPr id="82" name="椭圆 81"/>
            <p:cNvSpPr>
              <a:spLocks noChangeAspect="1"/>
            </p:cNvSpPr>
            <p:nvPr>
              <p:custDataLst>
                <p:tags r:id="rId19"/>
              </p:custDataLst>
            </p:nvPr>
          </p:nvSpPr>
          <p:spPr>
            <a:xfrm>
              <a:off x="4494456" y="247650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sp>
          <p:nvSpPr>
            <p:cNvPr id="83" name="椭圆 82"/>
            <p:cNvSpPr>
              <a:spLocks noChangeAspect="1"/>
            </p:cNvSpPr>
            <p:nvPr>
              <p:custDataLst>
                <p:tags r:id="rId20"/>
              </p:custDataLst>
            </p:nvPr>
          </p:nvSpPr>
          <p:spPr>
            <a:xfrm>
              <a:off x="4494456" y="307086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sp>
          <p:nvSpPr>
            <p:cNvPr id="84" name="椭圆 83"/>
            <p:cNvSpPr>
              <a:spLocks noChangeAspect="1"/>
            </p:cNvSpPr>
            <p:nvPr>
              <p:custDataLst>
                <p:tags r:id="rId21"/>
              </p:custDataLst>
            </p:nvPr>
          </p:nvSpPr>
          <p:spPr>
            <a:xfrm>
              <a:off x="4494456" y="409194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grpSp>
      <p:grpSp>
        <p:nvGrpSpPr>
          <p:cNvPr id="85" name="组合 84"/>
          <p:cNvGrpSpPr/>
          <p:nvPr>
            <p:custDataLst>
              <p:tags r:id="rId22"/>
            </p:custDataLst>
          </p:nvPr>
        </p:nvGrpSpPr>
        <p:grpSpPr>
          <a:xfrm>
            <a:off x="1406185" y="1622692"/>
            <a:ext cx="2719793" cy="1050925"/>
            <a:chOff x="350784" y="1526096"/>
            <a:chExt cx="2719793" cy="1050924"/>
          </a:xfrm>
        </p:grpSpPr>
        <p:sp>
          <p:nvSpPr>
            <p:cNvPr id="86" name="文本框 105"/>
            <p:cNvSpPr txBox="1"/>
            <p:nvPr>
              <p:custDataLst>
                <p:tags r:id="rId23"/>
              </p:custDataLst>
            </p:nvPr>
          </p:nvSpPr>
          <p:spPr>
            <a:xfrm>
              <a:off x="390155" y="1526097"/>
              <a:ext cx="2680422" cy="378460"/>
            </a:xfrm>
            <a:prstGeom prst="rect">
              <a:avLst/>
            </a:prstGeom>
            <a:noFill/>
          </p:spPr>
          <p:txBody>
            <a:bodyPr wrap="square" rtlCol="0">
              <a:spAutoFit/>
            </a:bodyPr>
            <a:lstStyle/>
            <a:p>
              <a:endParaRPr lang="zh-CN" altLang="en-US" sz="1865" b="1" dirty="0">
                <a:solidFill>
                  <a:schemeClr val="tx1">
                    <a:lumMod val="85000"/>
                    <a:lumOff val="15000"/>
                  </a:schemeClr>
                </a:solidFill>
                <a:cs typeface="+mn-ea"/>
                <a:sym typeface="+mn-lt"/>
              </a:endParaRPr>
            </a:p>
          </p:txBody>
        </p:sp>
        <p:sp>
          <p:nvSpPr>
            <p:cNvPr id="87" name="文本框 106"/>
            <p:cNvSpPr txBox="1"/>
            <p:nvPr>
              <p:custDataLst>
                <p:tags r:id="rId24"/>
              </p:custDataLst>
            </p:nvPr>
          </p:nvSpPr>
          <p:spPr>
            <a:xfrm>
              <a:off x="350784" y="1526096"/>
              <a:ext cx="2680423" cy="1050924"/>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cs typeface="+mn-ea"/>
                  <a:sym typeface="+mn-lt"/>
                </a:rPr>
                <a:t>积极参与科技创新项目和竞赛，提升科技创新能力，为国家的科技发展贡献力量。</a:t>
              </a:r>
              <a:endParaRPr lang="zh-CN" altLang="en-US" sz="1600" dirty="0">
                <a:solidFill>
                  <a:schemeClr val="tx1">
                    <a:lumMod val="85000"/>
                    <a:lumOff val="15000"/>
                  </a:schemeClr>
                </a:solidFill>
                <a:cs typeface="+mn-ea"/>
                <a:sym typeface="+mn-lt"/>
              </a:endParaRPr>
            </a:p>
          </p:txBody>
        </p:sp>
      </p:grpSp>
      <p:grpSp>
        <p:nvGrpSpPr>
          <p:cNvPr id="88" name="组合 87"/>
          <p:cNvGrpSpPr/>
          <p:nvPr>
            <p:custDataLst>
              <p:tags r:id="rId25"/>
            </p:custDataLst>
          </p:nvPr>
        </p:nvGrpSpPr>
        <p:grpSpPr>
          <a:xfrm>
            <a:off x="8057356" y="1559827"/>
            <a:ext cx="2756623" cy="1370965"/>
            <a:chOff x="6017251" y="1463231"/>
            <a:chExt cx="2756623" cy="1370964"/>
          </a:xfrm>
        </p:grpSpPr>
        <p:sp>
          <p:nvSpPr>
            <p:cNvPr id="89" name="文本框 107"/>
            <p:cNvSpPr txBox="1"/>
            <p:nvPr>
              <p:custDataLst>
                <p:tags r:id="rId26"/>
              </p:custDataLst>
            </p:nvPr>
          </p:nvSpPr>
          <p:spPr>
            <a:xfrm>
              <a:off x="6093452" y="1506001"/>
              <a:ext cx="2680422" cy="378460"/>
            </a:xfrm>
            <a:prstGeom prst="rect">
              <a:avLst/>
            </a:prstGeom>
            <a:noFill/>
          </p:spPr>
          <p:txBody>
            <a:bodyPr wrap="square" rtlCol="0">
              <a:spAutoFit/>
            </a:bodyPr>
            <a:lstStyle/>
            <a:p>
              <a:endParaRPr lang="zh-CN" altLang="en-US" sz="1865" b="1" dirty="0">
                <a:solidFill>
                  <a:schemeClr val="tx1">
                    <a:lumMod val="85000"/>
                    <a:lumOff val="15000"/>
                  </a:schemeClr>
                </a:solidFill>
                <a:cs typeface="+mn-ea"/>
                <a:sym typeface="+mn-lt"/>
              </a:endParaRPr>
            </a:p>
          </p:txBody>
        </p:sp>
        <p:sp>
          <p:nvSpPr>
            <p:cNvPr id="90" name="文本框 108"/>
            <p:cNvSpPr txBox="1"/>
            <p:nvPr>
              <p:custDataLst>
                <p:tags r:id="rId27"/>
              </p:custDataLst>
            </p:nvPr>
          </p:nvSpPr>
          <p:spPr>
            <a:xfrm>
              <a:off x="6017251" y="1463231"/>
              <a:ext cx="2680423" cy="1370964"/>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cs typeface="+mn-ea"/>
                  <a:sym typeface="+mn-lt"/>
                </a:rPr>
                <a:t>参与国际科技合作和交流活动，拓展国际视野，促进国际科技合作，共同推动科技发展。。</a:t>
              </a:r>
              <a:endParaRPr lang="en-US" altLang="zh-CN" sz="1600" dirty="0">
                <a:solidFill>
                  <a:schemeClr val="tx1">
                    <a:lumMod val="85000"/>
                    <a:lumOff val="15000"/>
                  </a:schemeClr>
                </a:solidFill>
                <a:cs typeface="+mn-ea"/>
                <a:sym typeface="+mn-lt"/>
              </a:endParaRPr>
            </a:p>
          </p:txBody>
        </p:sp>
      </p:grpSp>
      <p:grpSp>
        <p:nvGrpSpPr>
          <p:cNvPr id="91" name="组合 90"/>
          <p:cNvGrpSpPr/>
          <p:nvPr>
            <p:custDataLst>
              <p:tags r:id="rId28"/>
            </p:custDataLst>
          </p:nvPr>
        </p:nvGrpSpPr>
        <p:grpSpPr>
          <a:xfrm>
            <a:off x="1369990" y="3961609"/>
            <a:ext cx="2849220" cy="1050925"/>
            <a:chOff x="314589" y="1481534"/>
            <a:chExt cx="2849220" cy="1050924"/>
          </a:xfrm>
        </p:grpSpPr>
        <p:sp>
          <p:nvSpPr>
            <p:cNvPr id="92" name="文本框 112"/>
            <p:cNvSpPr txBox="1"/>
            <p:nvPr>
              <p:custDataLst>
                <p:tags r:id="rId29"/>
              </p:custDataLst>
            </p:nvPr>
          </p:nvSpPr>
          <p:spPr>
            <a:xfrm>
              <a:off x="350784" y="1556241"/>
              <a:ext cx="2813025" cy="378460"/>
            </a:xfrm>
            <a:prstGeom prst="rect">
              <a:avLst/>
            </a:prstGeom>
            <a:noFill/>
          </p:spPr>
          <p:txBody>
            <a:bodyPr wrap="square" rtlCol="0">
              <a:spAutoFit/>
            </a:bodyPr>
            <a:lstStyle/>
            <a:p>
              <a:endParaRPr lang="zh-CN" altLang="en-US" sz="1865" b="1" dirty="0">
                <a:solidFill>
                  <a:schemeClr val="tx1">
                    <a:lumMod val="85000"/>
                    <a:lumOff val="15000"/>
                  </a:schemeClr>
                </a:solidFill>
                <a:cs typeface="+mn-ea"/>
                <a:sym typeface="+mn-lt"/>
              </a:endParaRPr>
            </a:p>
          </p:txBody>
        </p:sp>
        <p:sp>
          <p:nvSpPr>
            <p:cNvPr id="93" name="文本框 113"/>
            <p:cNvSpPr txBox="1"/>
            <p:nvPr>
              <p:custDataLst>
                <p:tags r:id="rId30"/>
              </p:custDataLst>
            </p:nvPr>
          </p:nvSpPr>
          <p:spPr>
            <a:xfrm>
              <a:off x="314589" y="1481534"/>
              <a:ext cx="2680422" cy="1050924"/>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cs typeface="+mn-ea"/>
                  <a:sym typeface="+mn-lt"/>
                </a:rPr>
                <a:t>参与科技普及和科普宣传活动，提高公众科技意识，促进科技文化的传播和发展。</a:t>
              </a:r>
              <a:endParaRPr lang="zh-CN" altLang="en-US" sz="1600" dirty="0">
                <a:solidFill>
                  <a:schemeClr val="tx1">
                    <a:lumMod val="85000"/>
                    <a:lumOff val="15000"/>
                  </a:schemeClr>
                </a:solidFill>
                <a:cs typeface="+mn-ea"/>
                <a:sym typeface="+mn-lt"/>
              </a:endParaRPr>
            </a:p>
          </p:txBody>
        </p:sp>
      </p:grpSp>
      <p:grpSp>
        <p:nvGrpSpPr>
          <p:cNvPr id="94" name="组合 93"/>
          <p:cNvGrpSpPr/>
          <p:nvPr>
            <p:custDataLst>
              <p:tags r:id="rId31"/>
            </p:custDataLst>
          </p:nvPr>
        </p:nvGrpSpPr>
        <p:grpSpPr>
          <a:xfrm>
            <a:off x="8132921" y="3961609"/>
            <a:ext cx="2833690" cy="1370965"/>
            <a:chOff x="6092816" y="1481534"/>
            <a:chExt cx="2833690" cy="1370964"/>
          </a:xfrm>
        </p:grpSpPr>
        <p:sp>
          <p:nvSpPr>
            <p:cNvPr id="95" name="文本框 115"/>
            <p:cNvSpPr txBox="1"/>
            <p:nvPr>
              <p:custDataLst>
                <p:tags r:id="rId32"/>
              </p:custDataLst>
            </p:nvPr>
          </p:nvSpPr>
          <p:spPr>
            <a:xfrm>
              <a:off x="6093452" y="1546193"/>
              <a:ext cx="2833054" cy="378460"/>
            </a:xfrm>
            <a:prstGeom prst="rect">
              <a:avLst/>
            </a:prstGeom>
            <a:noFill/>
          </p:spPr>
          <p:txBody>
            <a:bodyPr wrap="square" rtlCol="0">
              <a:spAutoFit/>
            </a:bodyPr>
            <a:lstStyle/>
            <a:p>
              <a:endParaRPr lang="zh-CN" altLang="en-US" sz="1865" b="1" dirty="0">
                <a:solidFill>
                  <a:schemeClr val="tx1">
                    <a:lumMod val="85000"/>
                    <a:lumOff val="15000"/>
                  </a:schemeClr>
                </a:solidFill>
                <a:cs typeface="+mn-ea"/>
                <a:sym typeface="+mn-lt"/>
              </a:endParaRPr>
            </a:p>
          </p:txBody>
        </p:sp>
        <p:sp>
          <p:nvSpPr>
            <p:cNvPr id="96" name="文本框 116"/>
            <p:cNvSpPr txBox="1"/>
            <p:nvPr>
              <p:custDataLst>
                <p:tags r:id="rId33"/>
              </p:custDataLst>
            </p:nvPr>
          </p:nvSpPr>
          <p:spPr>
            <a:xfrm>
              <a:off x="6092816" y="1481534"/>
              <a:ext cx="2680423" cy="1370964"/>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cs typeface="+mn-ea"/>
                  <a:sym typeface="+mn-lt"/>
                </a:rPr>
                <a:t>不断提升自身的科技素质和能力，学习新知识、掌握新技能，为未来的科技发展做好准备。</a:t>
              </a:r>
              <a:endParaRPr lang="zh-CN" altLang="en-US" sz="1600" dirty="0">
                <a:solidFill>
                  <a:schemeClr val="tx1">
                    <a:lumMod val="85000"/>
                    <a:lumOff val="15000"/>
                  </a:schemeClr>
                </a:solidFill>
                <a:cs typeface="+mn-ea"/>
                <a:sym typeface="+mn-lt"/>
              </a:endParaRPr>
            </a:p>
          </p:txBody>
        </p:sp>
      </p:grpSp>
    </p:spTree>
  </p:cSld>
  <p:clrMapOvr>
    <a:masterClrMapping/>
  </p:clrMapOvr>
  <p:transition advTm="655">
    <p:comb/>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cs typeface="+mn-ea"/>
                <a:sym typeface="+mn-lt"/>
              </a:rPr>
              <a:t>天然优势</a:t>
            </a:r>
            <a:endParaRPr lang="zh-CN" altLang="en-US" sz="2400" dirty="0">
              <a:solidFill>
                <a:schemeClr val="tx1">
                  <a:lumMod val="75000"/>
                  <a:lumOff val="25000"/>
                </a:schemeClr>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grpSp>
        <p:nvGrpSpPr>
          <p:cNvPr id="2" name="组合 1"/>
          <p:cNvGrpSpPr/>
          <p:nvPr/>
        </p:nvGrpSpPr>
        <p:grpSpPr>
          <a:xfrm>
            <a:off x="1117030" y="2346009"/>
            <a:ext cx="8748871" cy="981393"/>
            <a:chOff x="1898189" y="2451347"/>
            <a:chExt cx="7463076" cy="1052209"/>
          </a:xfrm>
        </p:grpSpPr>
        <p:sp>
          <p:nvSpPr>
            <p:cNvPr id="7" name="圆角矩形 6"/>
            <p:cNvSpPr/>
            <p:nvPr/>
          </p:nvSpPr>
          <p:spPr>
            <a:xfrm>
              <a:off x="1898189" y="2451347"/>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75000"/>
                    <a:lumOff val="25000"/>
                  </a:schemeClr>
                </a:solidFill>
                <a:cs typeface="+mn-ea"/>
                <a:sym typeface="+mn-lt"/>
              </a:endParaRPr>
            </a:p>
          </p:txBody>
        </p:sp>
        <p:sp>
          <p:nvSpPr>
            <p:cNvPr id="42" name="文本框 31"/>
            <p:cNvSpPr txBox="1"/>
            <p:nvPr/>
          </p:nvSpPr>
          <p:spPr>
            <a:xfrm>
              <a:off x="2028191" y="2561640"/>
              <a:ext cx="6715157" cy="625674"/>
            </a:xfrm>
            <a:prstGeom prst="rect">
              <a:avLst/>
            </a:prstGeom>
            <a:noFill/>
          </p:spPr>
          <p:txBody>
            <a:bodyPr wrap="square" rtlCol="0">
              <a:spAutoFit/>
            </a:bodyPr>
            <a:lstStyle/>
            <a:p>
              <a:pPr indent="342900"/>
              <a:r>
                <a:rPr lang="zh-CN" altLang="en-US" sz="1600" dirty="0">
                  <a:solidFill>
                    <a:schemeClr val="tx1">
                      <a:lumMod val="75000"/>
                      <a:lumOff val="25000"/>
                    </a:schemeClr>
                  </a:solidFill>
                  <a:cs typeface="+mn-ea"/>
                  <a:sym typeface="+mn-lt"/>
                </a:rPr>
                <a:t>大学生通常具有较高的学习能力和适应能力，能够快速掌握新知识和技能，具有较强的创新意识和创造力。</a:t>
              </a:r>
              <a:endParaRPr lang="zh-CN" altLang="en-US" sz="1600" dirty="0">
                <a:solidFill>
                  <a:schemeClr val="tx1">
                    <a:lumMod val="75000"/>
                    <a:lumOff val="25000"/>
                  </a:schemeClr>
                </a:solidFill>
                <a:cs typeface="+mn-ea"/>
                <a:sym typeface="+mn-lt"/>
              </a:endParaRPr>
            </a:p>
          </p:txBody>
        </p:sp>
      </p:grpSp>
      <p:grpSp>
        <p:nvGrpSpPr>
          <p:cNvPr id="9" name="组合 8"/>
          <p:cNvGrpSpPr/>
          <p:nvPr/>
        </p:nvGrpSpPr>
        <p:grpSpPr>
          <a:xfrm>
            <a:off x="1744258" y="3654893"/>
            <a:ext cx="8748871" cy="981393"/>
            <a:chOff x="2525417" y="3853299"/>
            <a:chExt cx="7463076" cy="1052209"/>
          </a:xfrm>
        </p:grpSpPr>
        <p:sp>
          <p:nvSpPr>
            <p:cNvPr id="36" name="圆角矩形 35"/>
            <p:cNvSpPr/>
            <p:nvPr/>
          </p:nvSpPr>
          <p:spPr>
            <a:xfrm>
              <a:off x="2525417" y="3853299"/>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75000"/>
                    <a:lumOff val="25000"/>
                  </a:schemeClr>
                </a:solidFill>
                <a:cs typeface="+mn-ea"/>
                <a:sym typeface="+mn-lt"/>
              </a:endParaRPr>
            </a:p>
          </p:txBody>
        </p:sp>
        <p:sp>
          <p:nvSpPr>
            <p:cNvPr id="43" name="文本框 32"/>
            <p:cNvSpPr txBox="1"/>
            <p:nvPr/>
          </p:nvSpPr>
          <p:spPr>
            <a:xfrm>
              <a:off x="2682460" y="3976855"/>
              <a:ext cx="6152520" cy="625674"/>
            </a:xfrm>
            <a:prstGeom prst="rect">
              <a:avLst/>
            </a:prstGeom>
            <a:noFill/>
          </p:spPr>
          <p:txBody>
            <a:bodyPr wrap="square" rtlCol="0">
              <a:spAutoFit/>
            </a:bodyPr>
            <a:lstStyle/>
            <a:p>
              <a:pPr indent="342900"/>
              <a:r>
                <a:rPr lang="zh-CN" altLang="en-US" sz="1600" dirty="0">
                  <a:solidFill>
                    <a:schemeClr val="tx1">
                      <a:lumMod val="75000"/>
                      <a:lumOff val="25000"/>
                    </a:schemeClr>
                  </a:solidFill>
                  <a:cs typeface="+mn-ea"/>
                  <a:sym typeface="+mn-lt"/>
                </a:rPr>
                <a:t>接受过系统的专业教育和培训，具有较强的专业知识和技能，能够在科技领域有所建树。</a:t>
              </a:r>
              <a:endParaRPr lang="zh-CN" altLang="en-US" sz="1600" dirty="0">
                <a:solidFill>
                  <a:schemeClr val="tx1">
                    <a:lumMod val="75000"/>
                    <a:lumOff val="25000"/>
                  </a:schemeClr>
                </a:solidFill>
                <a:cs typeface="+mn-ea"/>
                <a:sym typeface="+mn-lt"/>
              </a:endParaRPr>
            </a:p>
          </p:txBody>
        </p:sp>
      </p:grpSp>
      <p:grpSp>
        <p:nvGrpSpPr>
          <p:cNvPr id="10" name="组合 9"/>
          <p:cNvGrpSpPr/>
          <p:nvPr/>
        </p:nvGrpSpPr>
        <p:grpSpPr>
          <a:xfrm>
            <a:off x="2334099" y="4965941"/>
            <a:ext cx="8748871" cy="981393"/>
            <a:chOff x="3115259" y="5248106"/>
            <a:chExt cx="7463076" cy="1052209"/>
          </a:xfrm>
        </p:grpSpPr>
        <p:sp>
          <p:nvSpPr>
            <p:cNvPr id="37" name="圆角矩形 36"/>
            <p:cNvSpPr/>
            <p:nvPr/>
          </p:nvSpPr>
          <p:spPr>
            <a:xfrm>
              <a:off x="3115259" y="5248106"/>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75000"/>
                    <a:lumOff val="25000"/>
                  </a:schemeClr>
                </a:solidFill>
                <a:cs typeface="+mn-ea"/>
                <a:sym typeface="+mn-lt"/>
              </a:endParaRPr>
            </a:p>
          </p:txBody>
        </p:sp>
        <p:sp>
          <p:nvSpPr>
            <p:cNvPr id="44" name="文本框 33"/>
            <p:cNvSpPr txBox="1"/>
            <p:nvPr/>
          </p:nvSpPr>
          <p:spPr>
            <a:xfrm>
              <a:off x="3206879" y="5394066"/>
              <a:ext cx="7243285" cy="625674"/>
            </a:xfrm>
            <a:prstGeom prst="rect">
              <a:avLst/>
            </a:prstGeom>
            <a:noFill/>
          </p:spPr>
          <p:txBody>
            <a:bodyPr wrap="square" rtlCol="0">
              <a:spAutoFit/>
            </a:bodyPr>
            <a:lstStyle/>
            <a:p>
              <a:pPr indent="342900"/>
              <a:r>
                <a:rPr lang="zh-CN" altLang="en-US" sz="1600" dirty="0">
                  <a:solidFill>
                    <a:schemeClr val="tx1">
                      <a:lumMod val="75000"/>
                      <a:lumOff val="25000"/>
                    </a:schemeClr>
                  </a:solidFill>
                  <a:cs typeface="+mn-ea"/>
                  <a:sym typeface="+mn-lt"/>
                </a:rPr>
                <a:t>大学生在学习过程中经常需要进行团队合作，具有良好的沟通能力和团队协作能力，能够与他人共同完成科技项目。</a:t>
              </a:r>
              <a:endParaRPr lang="zh-CN" altLang="en-US" sz="1600" dirty="0">
                <a:solidFill>
                  <a:schemeClr val="tx1">
                    <a:lumMod val="75000"/>
                    <a:lumOff val="25000"/>
                  </a:schemeClr>
                </a:solidFill>
                <a:cs typeface="+mn-ea"/>
                <a:sym typeface="+mn-lt"/>
              </a:endParaRPr>
            </a:p>
          </p:txBody>
        </p:sp>
      </p:grpSp>
      <p:grpSp>
        <p:nvGrpSpPr>
          <p:cNvPr id="3" name="组合 2"/>
          <p:cNvGrpSpPr/>
          <p:nvPr>
            <p:custDataLst>
              <p:tags r:id="rId3"/>
            </p:custDataLst>
          </p:nvPr>
        </p:nvGrpSpPr>
        <p:grpSpPr>
          <a:xfrm>
            <a:off x="1063252" y="1296509"/>
            <a:ext cx="10053464" cy="739724"/>
            <a:chOff x="790009" y="1062617"/>
            <a:chExt cx="7540098" cy="554793"/>
          </a:xfrm>
        </p:grpSpPr>
        <p:grpSp>
          <p:nvGrpSpPr>
            <p:cNvPr id="6" name="组合 5"/>
            <p:cNvGrpSpPr/>
            <p:nvPr/>
          </p:nvGrpSpPr>
          <p:grpSpPr>
            <a:xfrm>
              <a:off x="790009" y="1062617"/>
              <a:ext cx="7540098" cy="554793"/>
              <a:chOff x="1053345" y="1373137"/>
              <a:chExt cx="10053464" cy="914033"/>
            </a:xfrm>
          </p:grpSpPr>
          <p:grpSp>
            <p:nvGrpSpPr>
              <p:cNvPr id="15" name="组合 14"/>
              <p:cNvGrpSpPr/>
              <p:nvPr/>
            </p:nvGrpSpPr>
            <p:grpSpPr>
              <a:xfrm>
                <a:off x="1053345" y="1373137"/>
                <a:ext cx="7917056" cy="914033"/>
                <a:chOff x="611187" y="1307273"/>
                <a:chExt cx="7917056" cy="914033"/>
              </a:xfrm>
            </p:grpSpPr>
            <p:sp>
              <p:nvSpPr>
                <p:cNvPr id="16" name="任意多边形 15"/>
                <p:cNvSpPr/>
                <p:nvPr>
                  <p:custDataLst>
                    <p:tags r:id="rId4"/>
                  </p:custDataLst>
                </p:nvPr>
              </p:nvSpPr>
              <p:spPr>
                <a:xfrm>
                  <a:off x="611187"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algn="ctr" defTabSz="966470">
                    <a:spcBef>
                      <a:spcPct val="0"/>
                    </a:spcBef>
                    <a:spcAft>
                      <a:spcPct val="35000"/>
                    </a:spcAft>
                  </a:pPr>
                  <a:endParaRPr lang="zh-CN" altLang="en-US" sz="2665">
                    <a:cs typeface="+mn-ea"/>
                    <a:sym typeface="+mn-lt"/>
                  </a:endParaRPr>
                </a:p>
              </p:txBody>
            </p:sp>
            <p:sp>
              <p:nvSpPr>
                <p:cNvPr id="17" name="任意多边形 16"/>
                <p:cNvSpPr/>
                <p:nvPr>
                  <p:custDataLst>
                    <p:tags r:id="rId5"/>
                  </p:custDataLst>
                </p:nvPr>
              </p:nvSpPr>
              <p:spPr>
                <a:xfrm>
                  <a:off x="2286916"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algn="ctr" defTabSz="400050">
                    <a:spcBef>
                      <a:spcPct val="0"/>
                    </a:spcBef>
                    <a:spcAft>
                      <a:spcPct val="35000"/>
                    </a:spcAft>
                  </a:pPr>
                  <a:endParaRPr lang="zh-CN" altLang="en-US" sz="1065">
                    <a:cs typeface="+mn-ea"/>
                    <a:sym typeface="+mn-lt"/>
                  </a:endParaRPr>
                </a:p>
              </p:txBody>
            </p:sp>
            <p:sp>
              <p:nvSpPr>
                <p:cNvPr id="18" name="任意多边形 17"/>
                <p:cNvSpPr/>
                <p:nvPr>
                  <p:custDataLst>
                    <p:tags r:id="rId6"/>
                  </p:custDataLst>
                </p:nvPr>
              </p:nvSpPr>
              <p:spPr>
                <a:xfrm>
                  <a:off x="2739363"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844" tIns="179844" rIns="179844" bIns="179844" numCol="1" spcCol="1270" anchor="ctr" anchorCtr="0">
                  <a:noAutofit/>
                </a:bodyPr>
                <a:lstStyle/>
                <a:p>
                  <a:pPr algn="ctr" defTabSz="1000125">
                    <a:spcBef>
                      <a:spcPct val="0"/>
                    </a:spcBef>
                    <a:spcAft>
                      <a:spcPct val="35000"/>
                    </a:spcAft>
                  </a:pPr>
                  <a:endParaRPr lang="zh-CN" altLang="en-US" sz="2665">
                    <a:cs typeface="+mn-ea"/>
                    <a:sym typeface="+mn-lt"/>
                  </a:endParaRPr>
                </a:p>
              </p:txBody>
            </p:sp>
            <p:sp>
              <p:nvSpPr>
                <p:cNvPr id="19" name="任意多边形 18"/>
                <p:cNvSpPr/>
                <p:nvPr>
                  <p:custDataLst>
                    <p:tags r:id="rId7"/>
                  </p:custDataLst>
                </p:nvPr>
              </p:nvSpPr>
              <p:spPr>
                <a:xfrm>
                  <a:off x="4419662"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algn="ctr" defTabSz="400050">
                    <a:spcBef>
                      <a:spcPct val="0"/>
                    </a:spcBef>
                    <a:spcAft>
                      <a:spcPct val="35000"/>
                    </a:spcAft>
                  </a:pPr>
                  <a:endParaRPr lang="zh-CN" altLang="en-US" sz="1065">
                    <a:cs typeface="+mn-ea"/>
                    <a:sym typeface="+mn-lt"/>
                  </a:endParaRPr>
                </a:p>
              </p:txBody>
            </p:sp>
            <p:sp>
              <p:nvSpPr>
                <p:cNvPr id="20" name="任意多边形 19"/>
                <p:cNvSpPr/>
                <p:nvPr>
                  <p:custDataLst>
                    <p:tags r:id="rId8"/>
                  </p:custDataLst>
                </p:nvPr>
              </p:nvSpPr>
              <p:spPr>
                <a:xfrm>
                  <a:off x="4881250"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algn="ctr" defTabSz="966470">
                    <a:spcBef>
                      <a:spcPct val="0"/>
                    </a:spcBef>
                    <a:spcAft>
                      <a:spcPct val="35000"/>
                    </a:spcAft>
                  </a:pPr>
                  <a:endParaRPr lang="zh-CN" altLang="en-US" sz="2665">
                    <a:cs typeface="+mn-ea"/>
                    <a:sym typeface="+mn-lt"/>
                  </a:endParaRPr>
                </a:p>
              </p:txBody>
            </p:sp>
            <p:sp>
              <p:nvSpPr>
                <p:cNvPr id="21" name="任意多边形 20"/>
                <p:cNvSpPr/>
                <p:nvPr>
                  <p:custDataLst>
                    <p:tags r:id="rId9"/>
                  </p:custDataLst>
                </p:nvPr>
              </p:nvSpPr>
              <p:spPr>
                <a:xfrm>
                  <a:off x="6552407"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algn="ctr" defTabSz="400050">
                    <a:spcBef>
                      <a:spcPct val="0"/>
                    </a:spcBef>
                    <a:spcAft>
                      <a:spcPct val="35000"/>
                    </a:spcAft>
                  </a:pPr>
                  <a:endParaRPr lang="zh-CN" altLang="en-US" sz="1065">
                    <a:cs typeface="+mn-ea"/>
                    <a:sym typeface="+mn-lt"/>
                  </a:endParaRPr>
                </a:p>
              </p:txBody>
            </p:sp>
            <p:sp>
              <p:nvSpPr>
                <p:cNvPr id="22" name="任意多边形 21"/>
                <p:cNvSpPr/>
                <p:nvPr>
                  <p:custDataLst>
                    <p:tags r:id="rId10"/>
                  </p:custDataLst>
                </p:nvPr>
              </p:nvSpPr>
              <p:spPr>
                <a:xfrm>
                  <a:off x="7004854"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algn="ctr" defTabSz="966470">
                    <a:spcBef>
                      <a:spcPct val="0"/>
                    </a:spcBef>
                    <a:spcAft>
                      <a:spcPct val="35000"/>
                    </a:spcAft>
                  </a:pPr>
                  <a:endParaRPr lang="zh-CN" altLang="en-US" sz="2665">
                    <a:cs typeface="+mn-ea"/>
                    <a:sym typeface="+mn-lt"/>
                  </a:endParaRPr>
                </a:p>
              </p:txBody>
            </p:sp>
            <p:sp>
              <p:nvSpPr>
                <p:cNvPr id="23" name="文本框 20"/>
                <p:cNvSpPr txBox="1"/>
                <p:nvPr>
                  <p:custDataLst>
                    <p:tags r:id="rId11"/>
                  </p:custDataLst>
                </p:nvPr>
              </p:nvSpPr>
              <p:spPr>
                <a:xfrm>
                  <a:off x="615756" y="1545350"/>
                  <a:ext cx="1514251" cy="416639"/>
                </a:xfrm>
                <a:prstGeom prst="rect">
                  <a:avLst/>
                </a:prstGeom>
                <a:noFill/>
              </p:spPr>
              <p:txBody>
                <a:bodyPr wrap="square" rtlCol="0">
                  <a:spAutoFit/>
                </a:bodyPr>
                <a:lstStyle/>
                <a:p>
                  <a:pPr algn="ctr"/>
                  <a:r>
                    <a:rPr lang="en-US" altLang="zh-CN" sz="1600" b="1" dirty="0" smtClean="0">
                      <a:solidFill>
                        <a:schemeClr val="bg1"/>
                      </a:solidFill>
                      <a:cs typeface="+mn-ea"/>
                      <a:sym typeface="+mn-lt"/>
                    </a:rPr>
                    <a:t>01 </a:t>
                  </a:r>
                  <a:r>
                    <a:rPr lang="zh-CN" altLang="en-US" sz="1600" b="1" dirty="0" smtClean="0">
                      <a:solidFill>
                        <a:schemeClr val="bg1"/>
                      </a:solidFill>
                      <a:cs typeface="+mn-ea"/>
                      <a:sym typeface="+mn-lt"/>
                    </a:rPr>
                    <a:t>学习能力</a:t>
                  </a:r>
                  <a:endParaRPr lang="zh-CN" altLang="en-US" sz="1600" b="1" dirty="0" smtClean="0">
                    <a:solidFill>
                      <a:schemeClr val="bg1"/>
                    </a:solidFill>
                    <a:cs typeface="+mn-ea"/>
                    <a:sym typeface="+mn-lt"/>
                  </a:endParaRPr>
                </a:p>
              </p:txBody>
            </p:sp>
            <p:sp>
              <p:nvSpPr>
                <p:cNvPr id="24" name="文本框 21"/>
                <p:cNvSpPr txBox="1"/>
                <p:nvPr>
                  <p:custDataLst>
                    <p:tags r:id="rId12"/>
                  </p:custDataLst>
                </p:nvPr>
              </p:nvSpPr>
              <p:spPr>
                <a:xfrm>
                  <a:off x="2743932" y="1545350"/>
                  <a:ext cx="1514251" cy="416639"/>
                </a:xfrm>
                <a:prstGeom prst="rect">
                  <a:avLst/>
                </a:prstGeom>
                <a:noFill/>
              </p:spPr>
              <p:txBody>
                <a:bodyPr wrap="square" rtlCol="0">
                  <a:spAutoFit/>
                </a:bodyPr>
                <a:lstStyle/>
                <a:p>
                  <a:pPr algn="ctr"/>
                  <a:r>
                    <a:rPr lang="en-US" altLang="zh-CN" sz="1600" b="1" dirty="0" smtClean="0">
                      <a:solidFill>
                        <a:schemeClr val="bg1"/>
                      </a:solidFill>
                      <a:cs typeface="+mn-ea"/>
                      <a:sym typeface="+mn-lt"/>
                    </a:rPr>
                    <a:t>02 </a:t>
                  </a:r>
                  <a:r>
                    <a:rPr lang="zh-CN" altLang="en-US" sz="1600" b="1" dirty="0" smtClean="0">
                      <a:solidFill>
                        <a:schemeClr val="bg1"/>
                      </a:solidFill>
                      <a:cs typeface="+mn-ea"/>
                      <a:sym typeface="+mn-lt"/>
                    </a:rPr>
                    <a:t>教育背景</a:t>
                  </a:r>
                  <a:endParaRPr lang="zh-CN" altLang="en-US" sz="1600" b="1" dirty="0" smtClean="0">
                    <a:solidFill>
                      <a:schemeClr val="bg1"/>
                    </a:solidFill>
                    <a:cs typeface="+mn-ea"/>
                    <a:sym typeface="+mn-lt"/>
                  </a:endParaRPr>
                </a:p>
              </p:txBody>
            </p:sp>
            <p:sp>
              <p:nvSpPr>
                <p:cNvPr id="25" name="文本框 22"/>
                <p:cNvSpPr txBox="1"/>
                <p:nvPr>
                  <p:custDataLst>
                    <p:tags r:id="rId13"/>
                  </p:custDataLst>
                </p:nvPr>
              </p:nvSpPr>
              <p:spPr>
                <a:xfrm>
                  <a:off x="4885819" y="1532932"/>
                  <a:ext cx="1514251" cy="416639"/>
                </a:xfrm>
                <a:prstGeom prst="rect">
                  <a:avLst/>
                </a:prstGeom>
                <a:noFill/>
              </p:spPr>
              <p:txBody>
                <a:bodyPr wrap="square" rtlCol="0">
                  <a:spAutoFit/>
                </a:bodyPr>
                <a:lstStyle/>
                <a:p>
                  <a:pPr algn="ctr"/>
                  <a:r>
                    <a:rPr lang="en-US" altLang="zh-CN" sz="1600" b="1" dirty="0" smtClean="0">
                      <a:solidFill>
                        <a:schemeClr val="bg1"/>
                      </a:solidFill>
                      <a:cs typeface="+mn-ea"/>
                      <a:sym typeface="+mn-lt"/>
                    </a:rPr>
                    <a:t>03 </a:t>
                  </a:r>
                  <a:r>
                    <a:rPr lang="zh-CN" altLang="en-US" sz="1600" b="1" dirty="0" smtClean="0">
                      <a:solidFill>
                        <a:schemeClr val="bg1"/>
                      </a:solidFill>
                      <a:cs typeface="+mn-ea"/>
                      <a:sym typeface="+mn-lt"/>
                    </a:rPr>
                    <a:t>新鲜</a:t>
                  </a:r>
                  <a:r>
                    <a:rPr lang="zh-CN" altLang="en-US" sz="1600" b="1" dirty="0" smtClean="0">
                      <a:solidFill>
                        <a:schemeClr val="bg1"/>
                      </a:solidFill>
                      <a:cs typeface="+mn-ea"/>
                      <a:sym typeface="+mn-lt"/>
                    </a:rPr>
                    <a:t>视角</a:t>
                  </a:r>
                  <a:endParaRPr lang="zh-CN" altLang="en-US" sz="1600" b="1" dirty="0" smtClean="0">
                    <a:solidFill>
                      <a:schemeClr val="bg1"/>
                    </a:solidFill>
                    <a:cs typeface="+mn-ea"/>
                    <a:sym typeface="+mn-lt"/>
                  </a:endParaRPr>
                </a:p>
              </p:txBody>
            </p:sp>
            <p:sp>
              <p:nvSpPr>
                <p:cNvPr id="26" name="文本框 23"/>
                <p:cNvSpPr txBox="1"/>
                <p:nvPr>
                  <p:custDataLst>
                    <p:tags r:id="rId14"/>
                  </p:custDataLst>
                </p:nvPr>
              </p:nvSpPr>
              <p:spPr>
                <a:xfrm>
                  <a:off x="7009423" y="1545350"/>
                  <a:ext cx="1514251" cy="416639"/>
                </a:xfrm>
                <a:prstGeom prst="rect">
                  <a:avLst/>
                </a:prstGeom>
                <a:noFill/>
              </p:spPr>
              <p:txBody>
                <a:bodyPr wrap="square" rtlCol="0">
                  <a:spAutoFit/>
                </a:bodyPr>
                <a:lstStyle/>
                <a:p>
                  <a:pPr algn="ctr"/>
                  <a:r>
                    <a:rPr lang="en-US" altLang="zh-CN" sz="1600" b="1" dirty="0" smtClean="0">
                      <a:solidFill>
                        <a:schemeClr val="bg1"/>
                      </a:solidFill>
                      <a:cs typeface="+mn-ea"/>
                      <a:sym typeface="+mn-lt"/>
                    </a:rPr>
                    <a:t>04 </a:t>
                  </a:r>
                  <a:r>
                    <a:rPr lang="zh-CN" altLang="en-US" sz="1600" b="1" dirty="0" smtClean="0">
                      <a:solidFill>
                        <a:schemeClr val="bg1"/>
                      </a:solidFill>
                      <a:cs typeface="+mn-ea"/>
                      <a:sym typeface="+mn-lt"/>
                    </a:rPr>
                    <a:t>创新意识</a:t>
                  </a:r>
                  <a:endParaRPr lang="zh-CN" altLang="en-US" sz="1600" b="1" dirty="0" smtClean="0">
                    <a:solidFill>
                      <a:schemeClr val="bg1"/>
                    </a:solidFill>
                    <a:cs typeface="+mn-ea"/>
                    <a:sym typeface="+mn-lt"/>
                  </a:endParaRPr>
                </a:p>
              </p:txBody>
            </p:sp>
          </p:grpSp>
          <p:sp>
            <p:nvSpPr>
              <p:cNvPr id="45" name="任意多边形 44"/>
              <p:cNvSpPr/>
              <p:nvPr>
                <p:custDataLst>
                  <p:tags r:id="rId15"/>
                </p:custDataLst>
              </p:nvPr>
            </p:nvSpPr>
            <p:spPr>
              <a:xfrm>
                <a:off x="9130973" y="1641253"/>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algn="ctr" defTabSz="400050">
                  <a:spcBef>
                    <a:spcPct val="0"/>
                  </a:spcBef>
                  <a:spcAft>
                    <a:spcPct val="35000"/>
                  </a:spcAft>
                </a:pPr>
                <a:endParaRPr lang="zh-CN" altLang="en-US" sz="1065">
                  <a:cs typeface="+mn-ea"/>
                  <a:sym typeface="+mn-lt"/>
                </a:endParaRPr>
              </a:p>
            </p:txBody>
          </p:sp>
          <p:sp>
            <p:nvSpPr>
              <p:cNvPr id="46" name="任意多边形 45"/>
              <p:cNvSpPr/>
              <p:nvPr>
                <p:custDataLst>
                  <p:tags r:id="rId16"/>
                </p:custDataLst>
              </p:nvPr>
            </p:nvSpPr>
            <p:spPr>
              <a:xfrm>
                <a:off x="9583420" y="1373137"/>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algn="ctr" defTabSz="966470">
                  <a:spcBef>
                    <a:spcPct val="0"/>
                  </a:spcBef>
                  <a:spcAft>
                    <a:spcPct val="35000"/>
                  </a:spcAft>
                </a:pPr>
                <a:endParaRPr lang="zh-CN" altLang="en-US" sz="2665">
                  <a:cs typeface="+mn-ea"/>
                  <a:sym typeface="+mn-lt"/>
                </a:endParaRPr>
              </a:p>
            </p:txBody>
          </p:sp>
        </p:grpSp>
        <p:sp>
          <p:nvSpPr>
            <p:cNvPr id="47" name="文本框 23"/>
            <p:cNvSpPr txBox="1"/>
            <p:nvPr>
              <p:custDataLst>
                <p:tags r:id="rId17"/>
              </p:custDataLst>
            </p:nvPr>
          </p:nvSpPr>
          <p:spPr>
            <a:xfrm>
              <a:off x="7194419" y="1203871"/>
              <a:ext cx="1135688" cy="252889"/>
            </a:xfrm>
            <a:prstGeom prst="rect">
              <a:avLst/>
            </a:prstGeom>
            <a:noFill/>
          </p:spPr>
          <p:txBody>
            <a:bodyPr wrap="square" lIns="91440" tIns="45720" rIns="91440" bIns="45720" rtlCol="0">
              <a:spAutoFit/>
            </a:bodyPr>
            <a:lstStyle/>
            <a:p>
              <a:pPr algn="ctr"/>
              <a:r>
                <a:rPr lang="en-US" altLang="zh-CN" sz="1600" b="1" dirty="0" smtClean="0">
                  <a:solidFill>
                    <a:schemeClr val="bg1"/>
                  </a:solidFill>
                  <a:cs typeface="+mn-ea"/>
                  <a:sym typeface="+mn-lt"/>
                </a:rPr>
                <a:t>05</a:t>
              </a:r>
              <a:r>
                <a:rPr lang="zh-CN" altLang="en-US" sz="1600" b="1" dirty="0" smtClean="0">
                  <a:solidFill>
                    <a:schemeClr val="bg1"/>
                  </a:solidFill>
                  <a:cs typeface="+mn-ea"/>
                  <a:sym typeface="+mn-lt"/>
                </a:rPr>
                <a:t>团队意识</a:t>
              </a:r>
              <a:endParaRPr lang="zh-CN" altLang="en-US" sz="1600" b="1" dirty="0" smtClean="0">
                <a:solidFill>
                  <a:schemeClr val="bg1"/>
                </a:solidFill>
                <a:cs typeface="+mn-ea"/>
                <a:sym typeface="+mn-lt"/>
              </a:endParaRPr>
            </a:p>
          </p:txBody>
        </p:sp>
      </p:grpSp>
      <p:sp>
        <p:nvSpPr>
          <p:cNvPr id="31" name="任意多边形 30"/>
          <p:cNvSpPr/>
          <p:nvPr/>
        </p:nvSpPr>
        <p:spPr>
          <a:xfrm>
            <a:off x="8639435" y="2898139"/>
            <a:ext cx="1029895" cy="754715"/>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accent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4028" tIns="45720" rIns="224028" bIns="241858" numCol="1" spcCol="953" anchor="ctr" anchorCtr="0">
            <a:noAutofit/>
          </a:bodyPr>
          <a:lstStyle/>
          <a:p>
            <a:pPr algn="ctr" defTabSz="1200150">
              <a:lnSpc>
                <a:spcPct val="90000"/>
              </a:lnSpc>
              <a:spcBef>
                <a:spcPct val="0"/>
              </a:spcBef>
              <a:spcAft>
                <a:spcPct val="35000"/>
              </a:spcAft>
            </a:pPr>
            <a:endParaRPr lang="zh-CN" altLang="en-US" sz="3600">
              <a:cs typeface="+mn-ea"/>
              <a:sym typeface="+mn-lt"/>
            </a:endParaRPr>
          </a:p>
        </p:txBody>
      </p:sp>
      <p:sp>
        <p:nvSpPr>
          <p:cNvPr id="32" name="任意多边形 31"/>
          <p:cNvSpPr/>
          <p:nvPr/>
        </p:nvSpPr>
        <p:spPr>
          <a:xfrm>
            <a:off x="9204140" y="4210665"/>
            <a:ext cx="1029895" cy="754715"/>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accent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4028" tIns="45720" rIns="224028" bIns="241858" numCol="1" spcCol="953" anchor="ctr" anchorCtr="0">
            <a:noAutofit/>
          </a:bodyPr>
          <a:lstStyle/>
          <a:p>
            <a:pPr algn="ctr" defTabSz="1200150">
              <a:lnSpc>
                <a:spcPct val="90000"/>
              </a:lnSpc>
              <a:spcBef>
                <a:spcPct val="0"/>
              </a:spcBef>
              <a:spcAft>
                <a:spcPct val="35000"/>
              </a:spcAft>
            </a:pPr>
            <a:endParaRPr lang="zh-CN" altLang="en-US" sz="3600">
              <a:cs typeface="+mn-ea"/>
              <a:sym typeface="+mn-lt"/>
            </a:endParaRPr>
          </a:p>
        </p:txBody>
      </p:sp>
    </p:spTree>
  </p:cSld>
  <p:clrMapOvr>
    <a:masterClrMapping/>
  </p:clrMapOvr>
  <p:transition advTm="463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83202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cs typeface="+mn-ea"/>
                <a:sym typeface="+mn-lt"/>
              </a:rPr>
              <a:t>科技强国</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政策扶持</a:t>
            </a:r>
            <a:endParaRPr lang="zh-CN" altLang="en-US" sz="2400" dirty="0">
              <a:solidFill>
                <a:schemeClr val="tx1">
                  <a:lumMod val="75000"/>
                  <a:lumOff val="25000"/>
                </a:schemeClr>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60" name="Freeform 7"/>
          <p:cNvSpPr>
            <a:spLocks noChangeArrowheads="1"/>
          </p:cNvSpPr>
          <p:nvPr/>
        </p:nvSpPr>
        <p:spPr bwMode="auto">
          <a:xfrm>
            <a:off x="5288034" y="1343562"/>
            <a:ext cx="1384300" cy="1221316"/>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chemeClr val="accent1"/>
          </a:solidFill>
          <a:ln>
            <a:noFill/>
          </a:ln>
        </p:spPr>
        <p:txBody>
          <a:bodyPr/>
          <a:lstStyle/>
          <a:p>
            <a:endParaRPr lang="zh-CN" altLang="zh-CN" sz="1865">
              <a:solidFill>
                <a:srgbClr val="000000"/>
              </a:solidFill>
              <a:cs typeface="+mn-ea"/>
              <a:sym typeface="+mn-lt"/>
            </a:endParaRPr>
          </a:p>
        </p:txBody>
      </p:sp>
      <p:sp>
        <p:nvSpPr>
          <p:cNvPr id="61" name="Freeform 8"/>
          <p:cNvSpPr>
            <a:spLocks noChangeArrowheads="1"/>
          </p:cNvSpPr>
          <p:nvPr/>
        </p:nvSpPr>
        <p:spPr bwMode="auto">
          <a:xfrm>
            <a:off x="3916434" y="2564878"/>
            <a:ext cx="1371600" cy="1320800"/>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chemeClr val="accent1"/>
          </a:solidFill>
          <a:ln>
            <a:noFill/>
          </a:ln>
        </p:spPr>
        <p:txBody>
          <a:bodyPr/>
          <a:lstStyle/>
          <a:p>
            <a:endParaRPr lang="zh-CN" altLang="zh-CN" sz="1865">
              <a:solidFill>
                <a:srgbClr val="000000"/>
              </a:solidFill>
              <a:cs typeface="+mn-ea"/>
              <a:sym typeface="+mn-lt"/>
            </a:endParaRPr>
          </a:p>
        </p:txBody>
      </p:sp>
      <p:sp>
        <p:nvSpPr>
          <p:cNvPr id="62" name="Freeform 9"/>
          <p:cNvSpPr>
            <a:spLocks noChangeArrowheads="1"/>
          </p:cNvSpPr>
          <p:nvPr/>
        </p:nvSpPr>
        <p:spPr bwMode="auto">
          <a:xfrm>
            <a:off x="4703834" y="3885678"/>
            <a:ext cx="1274233" cy="1392767"/>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rgbClr val="C00000"/>
          </a:solidFill>
          <a:ln>
            <a:noFill/>
          </a:ln>
        </p:spPr>
        <p:txBody>
          <a:bodyPr/>
          <a:lstStyle/>
          <a:p>
            <a:endParaRPr lang="zh-CN" altLang="zh-CN" sz="1865">
              <a:solidFill>
                <a:srgbClr val="000000"/>
              </a:solidFill>
              <a:cs typeface="+mn-ea"/>
              <a:sym typeface="+mn-lt"/>
            </a:endParaRPr>
          </a:p>
        </p:txBody>
      </p:sp>
      <p:sp>
        <p:nvSpPr>
          <p:cNvPr id="63" name="Freeform 10"/>
          <p:cNvSpPr>
            <a:spLocks noChangeArrowheads="1"/>
          </p:cNvSpPr>
          <p:nvPr/>
        </p:nvSpPr>
        <p:spPr bwMode="auto">
          <a:xfrm>
            <a:off x="5978067" y="3885678"/>
            <a:ext cx="1278467" cy="1392767"/>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rgbClr val="C00000"/>
          </a:solidFill>
          <a:ln>
            <a:noFill/>
          </a:ln>
        </p:spPr>
        <p:txBody>
          <a:bodyPr/>
          <a:lstStyle/>
          <a:p>
            <a:endParaRPr lang="zh-CN" altLang="zh-CN" sz="1865">
              <a:solidFill>
                <a:srgbClr val="000000"/>
              </a:solidFill>
              <a:cs typeface="+mn-ea"/>
              <a:sym typeface="+mn-lt"/>
            </a:endParaRPr>
          </a:p>
        </p:txBody>
      </p:sp>
      <p:sp>
        <p:nvSpPr>
          <p:cNvPr id="64" name="Freeform 11"/>
          <p:cNvSpPr>
            <a:spLocks noChangeArrowheads="1"/>
          </p:cNvSpPr>
          <p:nvPr/>
        </p:nvSpPr>
        <p:spPr bwMode="auto">
          <a:xfrm>
            <a:off x="6672334" y="2564878"/>
            <a:ext cx="1371600" cy="1320800"/>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chemeClr val="accent1"/>
          </a:solidFill>
          <a:ln>
            <a:noFill/>
          </a:ln>
        </p:spPr>
        <p:txBody>
          <a:bodyPr/>
          <a:lstStyle/>
          <a:p>
            <a:endParaRPr lang="zh-CN" altLang="zh-CN" sz="1865">
              <a:solidFill>
                <a:srgbClr val="000000"/>
              </a:solidFill>
              <a:cs typeface="+mn-ea"/>
              <a:sym typeface="+mn-lt"/>
            </a:endParaRPr>
          </a:p>
        </p:txBody>
      </p:sp>
      <p:sp>
        <p:nvSpPr>
          <p:cNvPr id="65" name="矩形 7"/>
          <p:cNvSpPr>
            <a:spLocks noChangeArrowheads="1"/>
          </p:cNvSpPr>
          <p:nvPr/>
        </p:nvSpPr>
        <p:spPr bwMode="auto">
          <a:xfrm>
            <a:off x="5752854" y="1972212"/>
            <a:ext cx="476249"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500">
                <a:solidFill>
                  <a:schemeClr val="bg1"/>
                </a:solidFill>
                <a:cs typeface="+mn-ea"/>
                <a:sym typeface="+mn-lt"/>
              </a:rPr>
              <a:t>01</a:t>
            </a:r>
            <a:endParaRPr lang="en-US" altLang="zh-CN" sz="2500">
              <a:solidFill>
                <a:schemeClr val="bg1"/>
              </a:solidFill>
              <a:cs typeface="+mn-ea"/>
              <a:sym typeface="+mn-lt"/>
            </a:endParaRPr>
          </a:p>
        </p:txBody>
      </p:sp>
      <p:sp>
        <p:nvSpPr>
          <p:cNvPr id="66" name="矩形 8"/>
          <p:cNvSpPr>
            <a:spLocks noChangeArrowheads="1"/>
          </p:cNvSpPr>
          <p:nvPr/>
        </p:nvSpPr>
        <p:spPr bwMode="auto">
          <a:xfrm>
            <a:off x="7033437" y="2884495"/>
            <a:ext cx="476251"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500">
                <a:solidFill>
                  <a:schemeClr val="bg1"/>
                </a:solidFill>
                <a:cs typeface="+mn-ea"/>
                <a:sym typeface="+mn-lt"/>
              </a:rPr>
              <a:t>02</a:t>
            </a:r>
            <a:endParaRPr lang="en-US" altLang="zh-CN" sz="2500">
              <a:solidFill>
                <a:schemeClr val="bg1"/>
              </a:solidFill>
              <a:cs typeface="+mn-ea"/>
              <a:sym typeface="+mn-lt"/>
            </a:endParaRPr>
          </a:p>
        </p:txBody>
      </p:sp>
      <p:sp>
        <p:nvSpPr>
          <p:cNvPr id="67" name="矩形 9"/>
          <p:cNvSpPr>
            <a:spLocks noChangeArrowheads="1"/>
          </p:cNvSpPr>
          <p:nvPr/>
        </p:nvSpPr>
        <p:spPr bwMode="auto">
          <a:xfrm>
            <a:off x="6555070" y="4404261"/>
            <a:ext cx="476251"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500">
                <a:solidFill>
                  <a:schemeClr val="bg1"/>
                </a:solidFill>
                <a:cs typeface="+mn-ea"/>
                <a:sym typeface="+mn-lt"/>
              </a:rPr>
              <a:t>03</a:t>
            </a:r>
            <a:endParaRPr lang="en-US" altLang="zh-CN" sz="2500">
              <a:solidFill>
                <a:schemeClr val="bg1"/>
              </a:solidFill>
              <a:cs typeface="+mn-ea"/>
              <a:sym typeface="+mn-lt"/>
            </a:endParaRPr>
          </a:p>
        </p:txBody>
      </p:sp>
      <p:sp>
        <p:nvSpPr>
          <p:cNvPr id="68" name="矩形 10"/>
          <p:cNvSpPr>
            <a:spLocks noChangeArrowheads="1"/>
          </p:cNvSpPr>
          <p:nvPr/>
        </p:nvSpPr>
        <p:spPr bwMode="auto">
          <a:xfrm>
            <a:off x="4876554" y="4423312"/>
            <a:ext cx="476249"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500" dirty="0">
                <a:solidFill>
                  <a:schemeClr val="bg1"/>
                </a:solidFill>
                <a:cs typeface="+mn-ea"/>
                <a:sym typeface="+mn-lt"/>
              </a:rPr>
              <a:t>04</a:t>
            </a:r>
            <a:endParaRPr lang="en-US" altLang="zh-CN" sz="2500" dirty="0">
              <a:solidFill>
                <a:schemeClr val="bg1"/>
              </a:solidFill>
              <a:cs typeface="+mn-ea"/>
              <a:sym typeface="+mn-lt"/>
            </a:endParaRPr>
          </a:p>
        </p:txBody>
      </p:sp>
      <p:sp>
        <p:nvSpPr>
          <p:cNvPr id="69" name="矩形 11"/>
          <p:cNvSpPr>
            <a:spLocks noChangeArrowheads="1"/>
          </p:cNvSpPr>
          <p:nvPr/>
        </p:nvSpPr>
        <p:spPr bwMode="auto">
          <a:xfrm>
            <a:off x="4478621" y="2897195"/>
            <a:ext cx="476249"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500">
                <a:solidFill>
                  <a:schemeClr val="bg1"/>
                </a:solidFill>
                <a:cs typeface="+mn-ea"/>
                <a:sym typeface="+mn-lt"/>
              </a:rPr>
              <a:t>05</a:t>
            </a:r>
            <a:endParaRPr lang="en-US" altLang="zh-CN" sz="2500">
              <a:solidFill>
                <a:schemeClr val="bg1"/>
              </a:solidFill>
              <a:cs typeface="+mn-ea"/>
              <a:sym typeface="+mn-lt"/>
            </a:endParaRPr>
          </a:p>
        </p:txBody>
      </p:sp>
      <p:sp>
        <p:nvSpPr>
          <p:cNvPr id="70" name="TextBox 12"/>
          <p:cNvSpPr>
            <a:spLocks noChangeArrowheads="1"/>
          </p:cNvSpPr>
          <p:nvPr/>
        </p:nvSpPr>
        <p:spPr bwMode="auto">
          <a:xfrm>
            <a:off x="6507234" y="1142478"/>
            <a:ext cx="3429000"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sz="1465">
                <a:solidFill>
                  <a:srgbClr val="595959"/>
                </a:solidFill>
                <a:cs typeface="+mn-ea"/>
                <a:sym typeface="+mn-lt"/>
              </a:rPr>
              <a:t>要加大基本科研业务费对职业早期青年科技人才稳定支持力度</a:t>
            </a:r>
            <a:r>
              <a:rPr lang="zh-CN" sz="1465">
                <a:solidFill>
                  <a:srgbClr val="595959"/>
                </a:solidFill>
                <a:cs typeface="+mn-ea"/>
                <a:sym typeface="+mn-lt"/>
              </a:rPr>
              <a:t>，</a:t>
            </a:r>
            <a:r>
              <a:rPr sz="1465">
                <a:solidFill>
                  <a:srgbClr val="595959"/>
                </a:solidFill>
                <a:cs typeface="+mn-ea"/>
                <a:sym typeface="+mn-lt"/>
              </a:rPr>
              <a:t>要更好发挥青年科技人才决策咨询作用</a:t>
            </a:r>
            <a:endParaRPr sz="1465">
              <a:solidFill>
                <a:srgbClr val="595959"/>
              </a:solidFill>
              <a:cs typeface="+mn-ea"/>
              <a:sym typeface="+mn-lt"/>
            </a:endParaRPr>
          </a:p>
        </p:txBody>
      </p:sp>
      <p:sp>
        <p:nvSpPr>
          <p:cNvPr id="71" name="TextBox 13"/>
          <p:cNvSpPr>
            <a:spLocks noChangeArrowheads="1"/>
          </p:cNvSpPr>
          <p:nvPr/>
        </p:nvSpPr>
        <p:spPr bwMode="auto">
          <a:xfrm>
            <a:off x="8185751" y="2774429"/>
            <a:ext cx="2813049"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sz="1465">
                <a:solidFill>
                  <a:srgbClr val="595959"/>
                </a:solidFill>
                <a:cs typeface="+mn-ea"/>
                <a:sym typeface="+mn-lt"/>
              </a:rPr>
              <a:t>推动中央部委所属高校、科研院所完善基本科研业务费的内部管理机制，切实加强对青年科研人员的倾斜支持</a:t>
            </a:r>
            <a:endParaRPr sz="1465">
              <a:solidFill>
                <a:srgbClr val="595959"/>
              </a:solidFill>
              <a:cs typeface="+mn-ea"/>
              <a:sym typeface="+mn-lt"/>
            </a:endParaRPr>
          </a:p>
        </p:txBody>
      </p:sp>
      <p:sp>
        <p:nvSpPr>
          <p:cNvPr id="72" name="TextBox 14"/>
          <p:cNvSpPr>
            <a:spLocks noChangeArrowheads="1"/>
          </p:cNvSpPr>
          <p:nvPr/>
        </p:nvSpPr>
        <p:spPr bwMode="auto">
          <a:xfrm>
            <a:off x="7498080" y="4702810"/>
            <a:ext cx="401891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sz="1465">
                <a:solidFill>
                  <a:srgbClr val="595959"/>
                </a:solidFill>
                <a:cs typeface="+mn-ea"/>
                <a:sym typeface="+mn-lt"/>
              </a:rPr>
              <a:t>完善国家技术转移体系，培育发展国家技术转移机构，建立国家技术转移人才培养体系，提高技术转移人员的技术评价与筛选、知识产权运营、商业化咨询等专业服务能力</a:t>
            </a:r>
            <a:endParaRPr sz="1465">
              <a:solidFill>
                <a:srgbClr val="595959"/>
              </a:solidFill>
              <a:cs typeface="+mn-ea"/>
              <a:sym typeface="+mn-lt"/>
            </a:endParaRPr>
          </a:p>
        </p:txBody>
      </p:sp>
      <p:sp>
        <p:nvSpPr>
          <p:cNvPr id="73" name="TextBox 15"/>
          <p:cNvSpPr>
            <a:spLocks noChangeArrowheads="1"/>
          </p:cNvSpPr>
          <p:nvPr/>
        </p:nvSpPr>
        <p:spPr bwMode="auto">
          <a:xfrm>
            <a:off x="483870" y="4300855"/>
            <a:ext cx="3843655"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sz="1465" dirty="0">
                <a:solidFill>
                  <a:srgbClr val="595959"/>
                </a:solidFill>
                <a:cs typeface="+mn-ea"/>
                <a:sym typeface="+mn-lt"/>
              </a:rPr>
              <a:t>激励青年人才脱颖而出。完善优秀青年科技人才全链条培养体系</a:t>
            </a:r>
            <a:r>
              <a:rPr lang="zh-CN" sz="1465" dirty="0">
                <a:solidFill>
                  <a:srgbClr val="595959"/>
                </a:solidFill>
                <a:cs typeface="+mn-ea"/>
                <a:sym typeface="+mn-lt"/>
              </a:rPr>
              <a:t>，</a:t>
            </a:r>
            <a:r>
              <a:rPr sz="1465" dirty="0">
                <a:solidFill>
                  <a:srgbClr val="595959"/>
                </a:solidFill>
                <a:cs typeface="+mn-ea"/>
                <a:sym typeface="+mn-lt"/>
              </a:rPr>
              <a:t>营造良好创新生态。倡导“亲清”师承关系，破除“圈子”文化</a:t>
            </a:r>
            <a:endParaRPr sz="1465" dirty="0">
              <a:solidFill>
                <a:srgbClr val="595959"/>
              </a:solidFill>
              <a:cs typeface="+mn-ea"/>
              <a:sym typeface="+mn-lt"/>
            </a:endParaRPr>
          </a:p>
        </p:txBody>
      </p:sp>
      <p:sp>
        <p:nvSpPr>
          <p:cNvPr id="75" name="TextBox 17"/>
          <p:cNvSpPr>
            <a:spLocks noChangeArrowheads="1"/>
          </p:cNvSpPr>
          <p:nvPr/>
        </p:nvSpPr>
        <p:spPr bwMode="auto">
          <a:xfrm>
            <a:off x="6507480" y="778510"/>
            <a:ext cx="5526405" cy="2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865" b="1">
                <a:solidFill>
                  <a:schemeClr val="tx1">
                    <a:lumMod val="75000"/>
                    <a:lumOff val="25000"/>
                  </a:schemeClr>
                </a:solidFill>
                <a:cs typeface="+mn-ea"/>
                <a:sym typeface="+mn-lt"/>
              </a:rPr>
              <a:t>关于进一步加强青年科技人才培养和使用的若干措施</a:t>
            </a:r>
            <a:endParaRPr lang="zh-CN" altLang="en-US" sz="1865" b="1">
              <a:solidFill>
                <a:schemeClr val="tx1">
                  <a:lumMod val="75000"/>
                  <a:lumOff val="25000"/>
                </a:schemeClr>
              </a:solidFill>
              <a:cs typeface="+mn-ea"/>
              <a:sym typeface="+mn-lt"/>
            </a:endParaRPr>
          </a:p>
        </p:txBody>
      </p:sp>
      <p:sp>
        <p:nvSpPr>
          <p:cNvPr id="76" name="TextBox 18"/>
          <p:cNvSpPr>
            <a:spLocks noChangeArrowheads="1"/>
          </p:cNvSpPr>
          <p:nvPr/>
        </p:nvSpPr>
        <p:spPr bwMode="auto">
          <a:xfrm>
            <a:off x="7668260" y="2026920"/>
            <a:ext cx="3848735" cy="57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865" b="1">
                <a:solidFill>
                  <a:schemeClr val="tx1">
                    <a:lumMod val="75000"/>
                    <a:lumOff val="25000"/>
                  </a:schemeClr>
                </a:solidFill>
                <a:cs typeface="+mn-ea"/>
                <a:sym typeface="+mn-lt"/>
              </a:rPr>
              <a:t>关于深化项目评审、人才评价、机构评估改革的意见</a:t>
            </a:r>
            <a:endParaRPr lang="zh-CN" altLang="en-US" sz="1865" b="1">
              <a:solidFill>
                <a:schemeClr val="tx1">
                  <a:lumMod val="75000"/>
                  <a:lumOff val="25000"/>
                </a:schemeClr>
              </a:solidFill>
              <a:cs typeface="+mn-ea"/>
              <a:sym typeface="+mn-lt"/>
            </a:endParaRPr>
          </a:p>
        </p:txBody>
      </p:sp>
      <p:sp>
        <p:nvSpPr>
          <p:cNvPr id="77" name="TextBox 19"/>
          <p:cNvSpPr>
            <a:spLocks noChangeArrowheads="1"/>
          </p:cNvSpPr>
          <p:nvPr/>
        </p:nvSpPr>
        <p:spPr bwMode="auto">
          <a:xfrm>
            <a:off x="7498080" y="4311015"/>
            <a:ext cx="4279900" cy="2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865" b="1">
                <a:solidFill>
                  <a:schemeClr val="tx1">
                    <a:lumMod val="75000"/>
                    <a:lumOff val="25000"/>
                  </a:schemeClr>
                </a:solidFill>
                <a:cs typeface="+mn-ea"/>
                <a:sym typeface="+mn-lt"/>
              </a:rPr>
              <a:t>建设高标准市场体系行动方案</a:t>
            </a:r>
            <a:endParaRPr lang="zh-CN" altLang="en-US" sz="1865" b="1">
              <a:solidFill>
                <a:schemeClr val="tx1">
                  <a:lumMod val="75000"/>
                  <a:lumOff val="25000"/>
                </a:schemeClr>
              </a:solidFill>
              <a:cs typeface="+mn-ea"/>
              <a:sym typeface="+mn-lt"/>
            </a:endParaRPr>
          </a:p>
        </p:txBody>
      </p:sp>
      <p:sp>
        <p:nvSpPr>
          <p:cNvPr id="78" name="TextBox 20"/>
          <p:cNvSpPr>
            <a:spLocks noChangeArrowheads="1"/>
          </p:cNvSpPr>
          <p:nvPr/>
        </p:nvSpPr>
        <p:spPr bwMode="auto">
          <a:xfrm>
            <a:off x="431165" y="3589020"/>
            <a:ext cx="3895725" cy="57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865" b="1">
                <a:solidFill>
                  <a:schemeClr val="tx1">
                    <a:lumMod val="75000"/>
                    <a:lumOff val="25000"/>
                  </a:schemeClr>
                </a:solidFill>
                <a:cs typeface="+mn-ea"/>
                <a:sym typeface="+mn-lt"/>
              </a:rPr>
              <a:t>关于支持青年科技人才全面发展联合行动的倡议</a:t>
            </a:r>
            <a:endParaRPr lang="zh-CN" altLang="en-US" sz="1865" b="1">
              <a:solidFill>
                <a:schemeClr val="tx1">
                  <a:lumMod val="75000"/>
                  <a:lumOff val="25000"/>
                </a:schemeClr>
              </a:solidFill>
              <a:cs typeface="+mn-ea"/>
              <a:sym typeface="+mn-lt"/>
            </a:endParaRPr>
          </a:p>
        </p:txBody>
      </p:sp>
      <p:sp>
        <p:nvSpPr>
          <p:cNvPr id="79" name="TextBox 21"/>
          <p:cNvSpPr>
            <a:spLocks noChangeArrowheads="1"/>
          </p:cNvSpPr>
          <p:nvPr/>
        </p:nvSpPr>
        <p:spPr bwMode="auto">
          <a:xfrm>
            <a:off x="539115" y="1452880"/>
            <a:ext cx="4291330" cy="57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865" b="1">
                <a:solidFill>
                  <a:schemeClr val="tx1">
                    <a:lumMod val="75000"/>
                    <a:lumOff val="25000"/>
                  </a:schemeClr>
                </a:solidFill>
                <a:cs typeface="+mn-ea"/>
                <a:sym typeface="+mn-lt"/>
              </a:rPr>
              <a:t>关于进一步支持大学生创新创业的指导意见</a:t>
            </a:r>
            <a:endParaRPr lang="zh-CN" altLang="en-US" sz="1865" b="1">
              <a:solidFill>
                <a:schemeClr val="tx1">
                  <a:lumMod val="75000"/>
                  <a:lumOff val="25000"/>
                </a:schemeClr>
              </a:solidFill>
              <a:cs typeface="+mn-ea"/>
              <a:sym typeface="+mn-lt"/>
            </a:endParaRPr>
          </a:p>
        </p:txBody>
      </p:sp>
      <p:sp>
        <p:nvSpPr>
          <p:cNvPr id="80" name="TextBox 22"/>
          <p:cNvSpPr>
            <a:spLocks noChangeArrowheads="1"/>
          </p:cNvSpPr>
          <p:nvPr/>
        </p:nvSpPr>
        <p:spPr bwMode="auto">
          <a:xfrm>
            <a:off x="5180330" y="3351530"/>
            <a:ext cx="1599565" cy="4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935" b="1">
                <a:solidFill>
                  <a:schemeClr val="tx2"/>
                </a:solidFill>
                <a:cs typeface="+mn-ea"/>
                <a:sym typeface="+mn-lt"/>
              </a:rPr>
              <a:t>政策支持</a:t>
            </a:r>
            <a:endParaRPr lang="zh-CN" altLang="en-US" sz="2935" b="1">
              <a:solidFill>
                <a:schemeClr val="tx2"/>
              </a:solidFill>
              <a:cs typeface="+mn-ea"/>
              <a:sym typeface="+mn-lt"/>
            </a:endParaRPr>
          </a:p>
        </p:txBody>
      </p:sp>
      <p:sp>
        <p:nvSpPr>
          <p:cNvPr id="2" name="文本框 1"/>
          <p:cNvSpPr txBox="1"/>
          <p:nvPr/>
        </p:nvSpPr>
        <p:spPr>
          <a:xfrm>
            <a:off x="434975" y="2162810"/>
            <a:ext cx="4178935" cy="1188085"/>
          </a:xfrm>
          <a:prstGeom prst="rect">
            <a:avLst/>
          </a:prstGeom>
          <a:noFill/>
        </p:spPr>
        <p:txBody>
          <a:bodyPr wrap="square" rtlCol="0">
            <a:noAutofit/>
          </a:bodyPr>
          <a:p>
            <a:r>
              <a:rPr lang="zh-CN" altLang="en-US" sz="1400"/>
              <a:t>将创新创业教育贯穿人才培养全过程，加强大学生创新创业培训，降低大学生创新创业门槛。持续提升企业开办服务能力</a:t>
            </a:r>
            <a:endParaRPr lang="zh-CN" altLang="en-US" sz="1400"/>
          </a:p>
        </p:txBody>
      </p:sp>
    </p:spTree>
  </p:cSld>
  <p:clrMapOvr>
    <a:masterClrMapping/>
  </p:clrMapOvr>
  <p:transition advTm="921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 calcmode="lin" valueType="num">
                                      <p:cBhvr>
                                        <p:cTn id="9" dur="500" fill="hold"/>
                                        <p:tgtEl>
                                          <p:spTgt spid="60"/>
                                        </p:tgtEl>
                                        <p:attrNameLst>
                                          <p:attrName>ppt_x</p:attrName>
                                        </p:attrNameLst>
                                      </p:cBhvr>
                                      <p:tavLst>
                                        <p:tav tm="0">
                                          <p:val>
                                            <p:fltVal val="0.5"/>
                                          </p:val>
                                        </p:tav>
                                        <p:tav tm="100000">
                                          <p:val>
                                            <p:strVal val="#ppt_x"/>
                                          </p:val>
                                        </p:tav>
                                      </p:tavLst>
                                    </p:anim>
                                    <p:anim calcmode="lin" valueType="num">
                                      <p:cBhvr>
                                        <p:cTn id="10" dur="500" fill="hold"/>
                                        <p:tgtEl>
                                          <p:spTgt spid="60"/>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 calcmode="lin" valueType="num">
                                      <p:cBhvr>
                                        <p:cTn id="15" dur="500" fill="hold"/>
                                        <p:tgtEl>
                                          <p:spTgt spid="61"/>
                                        </p:tgtEl>
                                        <p:attrNameLst>
                                          <p:attrName>ppt_x</p:attrName>
                                        </p:attrNameLst>
                                      </p:cBhvr>
                                      <p:tavLst>
                                        <p:tav tm="0">
                                          <p:val>
                                            <p:fltVal val="0.5"/>
                                          </p:val>
                                        </p:tav>
                                        <p:tav tm="100000">
                                          <p:val>
                                            <p:strVal val="#ppt_x"/>
                                          </p:val>
                                        </p:tav>
                                      </p:tavLst>
                                    </p:anim>
                                    <p:anim calcmode="lin" valueType="num">
                                      <p:cBhvr>
                                        <p:cTn id="16" dur="500" fill="hold"/>
                                        <p:tgtEl>
                                          <p:spTgt spid="61"/>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p:cTn id="19" dur="500" fill="hold"/>
                                        <p:tgtEl>
                                          <p:spTgt spid="62"/>
                                        </p:tgtEl>
                                        <p:attrNameLst>
                                          <p:attrName>ppt_w</p:attrName>
                                        </p:attrNameLst>
                                      </p:cBhvr>
                                      <p:tavLst>
                                        <p:tav tm="0">
                                          <p:val>
                                            <p:fltVal val="0"/>
                                          </p:val>
                                        </p:tav>
                                        <p:tav tm="100000">
                                          <p:val>
                                            <p:strVal val="#ppt_w"/>
                                          </p:val>
                                        </p:tav>
                                      </p:tavLst>
                                    </p:anim>
                                    <p:anim calcmode="lin" valueType="num">
                                      <p:cBhvr>
                                        <p:cTn id="20" dur="500" fill="hold"/>
                                        <p:tgtEl>
                                          <p:spTgt spid="62"/>
                                        </p:tgtEl>
                                        <p:attrNameLst>
                                          <p:attrName>ppt_h</p:attrName>
                                        </p:attrNameLst>
                                      </p:cBhvr>
                                      <p:tavLst>
                                        <p:tav tm="0">
                                          <p:val>
                                            <p:fltVal val="0"/>
                                          </p:val>
                                        </p:tav>
                                        <p:tav tm="100000">
                                          <p:val>
                                            <p:strVal val="#ppt_h"/>
                                          </p:val>
                                        </p:tav>
                                      </p:tavLst>
                                    </p:anim>
                                    <p:anim calcmode="lin" valueType="num">
                                      <p:cBhvr>
                                        <p:cTn id="21" dur="500" fill="hold"/>
                                        <p:tgtEl>
                                          <p:spTgt spid="62"/>
                                        </p:tgtEl>
                                        <p:attrNameLst>
                                          <p:attrName>ppt_x</p:attrName>
                                        </p:attrNameLst>
                                      </p:cBhvr>
                                      <p:tavLst>
                                        <p:tav tm="0">
                                          <p:val>
                                            <p:fltVal val="0.5"/>
                                          </p:val>
                                        </p:tav>
                                        <p:tav tm="100000">
                                          <p:val>
                                            <p:strVal val="#ppt_x"/>
                                          </p:val>
                                        </p:tav>
                                      </p:tavLst>
                                    </p:anim>
                                    <p:anim calcmode="lin" valueType="num">
                                      <p:cBhvr>
                                        <p:cTn id="22" dur="500" fill="hold"/>
                                        <p:tgtEl>
                                          <p:spTgt spid="62"/>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 calcmode="lin" valueType="num">
                                      <p:cBhvr>
                                        <p:cTn id="27" dur="500" fill="hold"/>
                                        <p:tgtEl>
                                          <p:spTgt spid="63"/>
                                        </p:tgtEl>
                                        <p:attrNameLst>
                                          <p:attrName>ppt_x</p:attrName>
                                        </p:attrNameLst>
                                      </p:cBhvr>
                                      <p:tavLst>
                                        <p:tav tm="0">
                                          <p:val>
                                            <p:fltVal val="0.5"/>
                                          </p:val>
                                        </p:tav>
                                        <p:tav tm="100000">
                                          <p:val>
                                            <p:strVal val="#ppt_x"/>
                                          </p:val>
                                        </p:tav>
                                      </p:tavLst>
                                    </p:anim>
                                    <p:anim calcmode="lin" valueType="num">
                                      <p:cBhvr>
                                        <p:cTn id="28" dur="500" fill="hold"/>
                                        <p:tgtEl>
                                          <p:spTgt spid="63"/>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p:cTn id="31" dur="500" fill="hold"/>
                                        <p:tgtEl>
                                          <p:spTgt spid="64"/>
                                        </p:tgtEl>
                                        <p:attrNameLst>
                                          <p:attrName>ppt_w</p:attrName>
                                        </p:attrNameLst>
                                      </p:cBhvr>
                                      <p:tavLst>
                                        <p:tav tm="0">
                                          <p:val>
                                            <p:fltVal val="0"/>
                                          </p:val>
                                        </p:tav>
                                        <p:tav tm="100000">
                                          <p:val>
                                            <p:strVal val="#ppt_w"/>
                                          </p:val>
                                        </p:tav>
                                      </p:tavLst>
                                    </p:anim>
                                    <p:anim calcmode="lin" valueType="num">
                                      <p:cBhvr>
                                        <p:cTn id="32" dur="500" fill="hold"/>
                                        <p:tgtEl>
                                          <p:spTgt spid="64"/>
                                        </p:tgtEl>
                                        <p:attrNameLst>
                                          <p:attrName>ppt_h</p:attrName>
                                        </p:attrNameLst>
                                      </p:cBhvr>
                                      <p:tavLst>
                                        <p:tav tm="0">
                                          <p:val>
                                            <p:fltVal val="0"/>
                                          </p:val>
                                        </p:tav>
                                        <p:tav tm="100000">
                                          <p:val>
                                            <p:strVal val="#ppt_h"/>
                                          </p:val>
                                        </p:tav>
                                      </p:tavLst>
                                    </p:anim>
                                    <p:anim calcmode="lin" valueType="num">
                                      <p:cBhvr>
                                        <p:cTn id="33" dur="500" fill="hold"/>
                                        <p:tgtEl>
                                          <p:spTgt spid="64"/>
                                        </p:tgtEl>
                                        <p:attrNameLst>
                                          <p:attrName>ppt_x</p:attrName>
                                        </p:attrNameLst>
                                      </p:cBhvr>
                                      <p:tavLst>
                                        <p:tav tm="0">
                                          <p:val>
                                            <p:fltVal val="0.5"/>
                                          </p:val>
                                        </p:tav>
                                        <p:tav tm="100000">
                                          <p:val>
                                            <p:strVal val="#ppt_x"/>
                                          </p:val>
                                        </p:tav>
                                      </p:tavLst>
                                    </p:anim>
                                    <p:anim calcmode="lin" valueType="num">
                                      <p:cBhvr>
                                        <p:cTn id="34" dur="500" fill="hold"/>
                                        <p:tgtEl>
                                          <p:spTgt spid="64"/>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ppt_w</p:attrName>
                                        </p:attrNameLst>
                                      </p:cBhvr>
                                      <p:tavLst>
                                        <p:tav tm="0">
                                          <p:val>
                                            <p:fltVal val="0"/>
                                          </p:val>
                                        </p:tav>
                                        <p:tav tm="100000">
                                          <p:val>
                                            <p:strVal val="#ppt_w"/>
                                          </p:val>
                                        </p:tav>
                                      </p:tavLst>
                                    </p:anim>
                                    <p:anim calcmode="lin" valueType="num">
                                      <p:cBhvr>
                                        <p:cTn id="38" dur="500" fill="hold"/>
                                        <p:tgtEl>
                                          <p:spTgt spid="65"/>
                                        </p:tgtEl>
                                        <p:attrNameLst>
                                          <p:attrName>ppt_h</p:attrName>
                                        </p:attrNameLst>
                                      </p:cBhvr>
                                      <p:tavLst>
                                        <p:tav tm="0">
                                          <p:val>
                                            <p:fltVal val="0"/>
                                          </p:val>
                                        </p:tav>
                                        <p:tav tm="100000">
                                          <p:val>
                                            <p:strVal val="#ppt_h"/>
                                          </p:val>
                                        </p:tav>
                                      </p:tavLst>
                                    </p:anim>
                                    <p:anim calcmode="lin" valueType="num">
                                      <p:cBhvr>
                                        <p:cTn id="39" dur="500" fill="hold"/>
                                        <p:tgtEl>
                                          <p:spTgt spid="65"/>
                                        </p:tgtEl>
                                        <p:attrNameLst>
                                          <p:attrName>ppt_x</p:attrName>
                                        </p:attrNameLst>
                                      </p:cBhvr>
                                      <p:tavLst>
                                        <p:tav tm="0">
                                          <p:val>
                                            <p:fltVal val="0.5"/>
                                          </p:val>
                                        </p:tav>
                                        <p:tav tm="100000">
                                          <p:val>
                                            <p:strVal val="#ppt_x"/>
                                          </p:val>
                                        </p:tav>
                                      </p:tavLst>
                                    </p:anim>
                                    <p:anim calcmode="lin" valueType="num">
                                      <p:cBhvr>
                                        <p:cTn id="40" dur="500" fill="hold"/>
                                        <p:tgtEl>
                                          <p:spTgt spid="65"/>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p:cTn id="43" dur="500" fill="hold"/>
                                        <p:tgtEl>
                                          <p:spTgt spid="66"/>
                                        </p:tgtEl>
                                        <p:attrNameLst>
                                          <p:attrName>ppt_w</p:attrName>
                                        </p:attrNameLst>
                                      </p:cBhvr>
                                      <p:tavLst>
                                        <p:tav tm="0">
                                          <p:val>
                                            <p:fltVal val="0"/>
                                          </p:val>
                                        </p:tav>
                                        <p:tav tm="100000">
                                          <p:val>
                                            <p:strVal val="#ppt_w"/>
                                          </p:val>
                                        </p:tav>
                                      </p:tavLst>
                                    </p:anim>
                                    <p:anim calcmode="lin" valueType="num">
                                      <p:cBhvr>
                                        <p:cTn id="44" dur="500" fill="hold"/>
                                        <p:tgtEl>
                                          <p:spTgt spid="66"/>
                                        </p:tgtEl>
                                        <p:attrNameLst>
                                          <p:attrName>ppt_h</p:attrName>
                                        </p:attrNameLst>
                                      </p:cBhvr>
                                      <p:tavLst>
                                        <p:tav tm="0">
                                          <p:val>
                                            <p:fltVal val="0"/>
                                          </p:val>
                                        </p:tav>
                                        <p:tav tm="100000">
                                          <p:val>
                                            <p:strVal val="#ppt_h"/>
                                          </p:val>
                                        </p:tav>
                                      </p:tavLst>
                                    </p:anim>
                                    <p:anim calcmode="lin" valueType="num">
                                      <p:cBhvr>
                                        <p:cTn id="45" dur="500" fill="hold"/>
                                        <p:tgtEl>
                                          <p:spTgt spid="66"/>
                                        </p:tgtEl>
                                        <p:attrNameLst>
                                          <p:attrName>ppt_x</p:attrName>
                                        </p:attrNameLst>
                                      </p:cBhvr>
                                      <p:tavLst>
                                        <p:tav tm="0">
                                          <p:val>
                                            <p:fltVal val="0.5"/>
                                          </p:val>
                                        </p:tav>
                                        <p:tav tm="100000">
                                          <p:val>
                                            <p:strVal val="#ppt_x"/>
                                          </p:val>
                                        </p:tav>
                                      </p:tavLst>
                                    </p:anim>
                                    <p:anim calcmode="lin" valueType="num">
                                      <p:cBhvr>
                                        <p:cTn id="46" dur="500" fill="hold"/>
                                        <p:tgtEl>
                                          <p:spTgt spid="66"/>
                                        </p:tgtEl>
                                        <p:attrNameLst>
                                          <p:attrName>ppt_y</p:attrName>
                                        </p:attrNameLst>
                                      </p:cBhvr>
                                      <p:tavLst>
                                        <p:tav tm="0">
                                          <p:val>
                                            <p:fltVal val="0.5"/>
                                          </p:val>
                                        </p:tav>
                                        <p:tav tm="100000">
                                          <p:val>
                                            <p:strVal val="#ppt_y"/>
                                          </p:val>
                                        </p:tav>
                                      </p:tavLst>
                                    </p:anim>
                                  </p:childTnLst>
                                </p:cTn>
                              </p:par>
                              <p:par>
                                <p:cTn id="47" presetID="23" presetClass="entr" presetSubtype="528"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500" fill="hold"/>
                                        <p:tgtEl>
                                          <p:spTgt spid="67"/>
                                        </p:tgtEl>
                                        <p:attrNameLst>
                                          <p:attrName>ppt_w</p:attrName>
                                        </p:attrNameLst>
                                      </p:cBhvr>
                                      <p:tavLst>
                                        <p:tav tm="0">
                                          <p:val>
                                            <p:fltVal val="0"/>
                                          </p:val>
                                        </p:tav>
                                        <p:tav tm="100000">
                                          <p:val>
                                            <p:strVal val="#ppt_w"/>
                                          </p:val>
                                        </p:tav>
                                      </p:tavLst>
                                    </p:anim>
                                    <p:anim calcmode="lin" valueType="num">
                                      <p:cBhvr>
                                        <p:cTn id="50" dur="500" fill="hold"/>
                                        <p:tgtEl>
                                          <p:spTgt spid="67"/>
                                        </p:tgtEl>
                                        <p:attrNameLst>
                                          <p:attrName>ppt_h</p:attrName>
                                        </p:attrNameLst>
                                      </p:cBhvr>
                                      <p:tavLst>
                                        <p:tav tm="0">
                                          <p:val>
                                            <p:fltVal val="0"/>
                                          </p:val>
                                        </p:tav>
                                        <p:tav tm="100000">
                                          <p:val>
                                            <p:strVal val="#ppt_h"/>
                                          </p:val>
                                        </p:tav>
                                      </p:tavLst>
                                    </p:anim>
                                    <p:anim calcmode="lin" valueType="num">
                                      <p:cBhvr>
                                        <p:cTn id="51" dur="500" fill="hold"/>
                                        <p:tgtEl>
                                          <p:spTgt spid="67"/>
                                        </p:tgtEl>
                                        <p:attrNameLst>
                                          <p:attrName>ppt_x</p:attrName>
                                        </p:attrNameLst>
                                      </p:cBhvr>
                                      <p:tavLst>
                                        <p:tav tm="0">
                                          <p:val>
                                            <p:fltVal val="0.5"/>
                                          </p:val>
                                        </p:tav>
                                        <p:tav tm="100000">
                                          <p:val>
                                            <p:strVal val="#ppt_x"/>
                                          </p:val>
                                        </p:tav>
                                      </p:tavLst>
                                    </p:anim>
                                    <p:anim calcmode="lin" valueType="num">
                                      <p:cBhvr>
                                        <p:cTn id="52" dur="500" fill="hold"/>
                                        <p:tgtEl>
                                          <p:spTgt spid="6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p:cTn id="55" dur="500" fill="hold"/>
                                        <p:tgtEl>
                                          <p:spTgt spid="68"/>
                                        </p:tgtEl>
                                        <p:attrNameLst>
                                          <p:attrName>ppt_w</p:attrName>
                                        </p:attrNameLst>
                                      </p:cBhvr>
                                      <p:tavLst>
                                        <p:tav tm="0">
                                          <p:val>
                                            <p:fltVal val="0"/>
                                          </p:val>
                                        </p:tav>
                                        <p:tav tm="100000">
                                          <p:val>
                                            <p:strVal val="#ppt_w"/>
                                          </p:val>
                                        </p:tav>
                                      </p:tavLst>
                                    </p:anim>
                                    <p:anim calcmode="lin" valueType="num">
                                      <p:cBhvr>
                                        <p:cTn id="56" dur="500" fill="hold"/>
                                        <p:tgtEl>
                                          <p:spTgt spid="68"/>
                                        </p:tgtEl>
                                        <p:attrNameLst>
                                          <p:attrName>ppt_h</p:attrName>
                                        </p:attrNameLst>
                                      </p:cBhvr>
                                      <p:tavLst>
                                        <p:tav tm="0">
                                          <p:val>
                                            <p:fltVal val="0"/>
                                          </p:val>
                                        </p:tav>
                                        <p:tav tm="100000">
                                          <p:val>
                                            <p:strVal val="#ppt_h"/>
                                          </p:val>
                                        </p:tav>
                                      </p:tavLst>
                                    </p:anim>
                                    <p:anim calcmode="lin" valueType="num">
                                      <p:cBhvr>
                                        <p:cTn id="57" dur="500" fill="hold"/>
                                        <p:tgtEl>
                                          <p:spTgt spid="68"/>
                                        </p:tgtEl>
                                        <p:attrNameLst>
                                          <p:attrName>ppt_x</p:attrName>
                                        </p:attrNameLst>
                                      </p:cBhvr>
                                      <p:tavLst>
                                        <p:tav tm="0">
                                          <p:val>
                                            <p:fltVal val="0.5"/>
                                          </p:val>
                                        </p:tav>
                                        <p:tav tm="100000">
                                          <p:val>
                                            <p:strVal val="#ppt_x"/>
                                          </p:val>
                                        </p:tav>
                                      </p:tavLst>
                                    </p:anim>
                                    <p:anim calcmode="lin" valueType="num">
                                      <p:cBhvr>
                                        <p:cTn id="58" dur="500" fill="hold"/>
                                        <p:tgtEl>
                                          <p:spTgt spid="68"/>
                                        </p:tgtEl>
                                        <p:attrNameLst>
                                          <p:attrName>ppt_y</p:attrName>
                                        </p:attrNameLst>
                                      </p:cBhvr>
                                      <p:tavLst>
                                        <p:tav tm="0">
                                          <p:val>
                                            <p:fltVal val="0.5"/>
                                          </p:val>
                                        </p:tav>
                                        <p:tav tm="100000">
                                          <p:val>
                                            <p:strVal val="#ppt_y"/>
                                          </p:val>
                                        </p:tav>
                                      </p:tavLst>
                                    </p:anim>
                                  </p:childTnLst>
                                </p:cTn>
                              </p:par>
                              <p:par>
                                <p:cTn id="59" presetID="23" presetClass="entr" presetSubtype="528"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 calcmode="lin" valueType="num">
                                      <p:cBhvr>
                                        <p:cTn id="61" dur="500" fill="hold"/>
                                        <p:tgtEl>
                                          <p:spTgt spid="69"/>
                                        </p:tgtEl>
                                        <p:attrNameLst>
                                          <p:attrName>ppt_w</p:attrName>
                                        </p:attrNameLst>
                                      </p:cBhvr>
                                      <p:tavLst>
                                        <p:tav tm="0">
                                          <p:val>
                                            <p:fltVal val="0"/>
                                          </p:val>
                                        </p:tav>
                                        <p:tav tm="100000">
                                          <p:val>
                                            <p:strVal val="#ppt_w"/>
                                          </p:val>
                                        </p:tav>
                                      </p:tavLst>
                                    </p:anim>
                                    <p:anim calcmode="lin" valueType="num">
                                      <p:cBhvr>
                                        <p:cTn id="62" dur="500" fill="hold"/>
                                        <p:tgtEl>
                                          <p:spTgt spid="69"/>
                                        </p:tgtEl>
                                        <p:attrNameLst>
                                          <p:attrName>ppt_h</p:attrName>
                                        </p:attrNameLst>
                                      </p:cBhvr>
                                      <p:tavLst>
                                        <p:tav tm="0">
                                          <p:val>
                                            <p:fltVal val="0"/>
                                          </p:val>
                                        </p:tav>
                                        <p:tav tm="100000">
                                          <p:val>
                                            <p:strVal val="#ppt_h"/>
                                          </p:val>
                                        </p:tav>
                                      </p:tavLst>
                                    </p:anim>
                                    <p:anim calcmode="lin" valueType="num">
                                      <p:cBhvr>
                                        <p:cTn id="63" dur="500" fill="hold"/>
                                        <p:tgtEl>
                                          <p:spTgt spid="69"/>
                                        </p:tgtEl>
                                        <p:attrNameLst>
                                          <p:attrName>ppt_x</p:attrName>
                                        </p:attrNameLst>
                                      </p:cBhvr>
                                      <p:tavLst>
                                        <p:tav tm="0">
                                          <p:val>
                                            <p:fltVal val="0.5"/>
                                          </p:val>
                                        </p:tav>
                                        <p:tav tm="100000">
                                          <p:val>
                                            <p:strVal val="#ppt_x"/>
                                          </p:val>
                                        </p:tav>
                                      </p:tavLst>
                                    </p:anim>
                                    <p:anim calcmode="lin" valueType="num">
                                      <p:cBhvr>
                                        <p:cTn id="64" dur="500" fill="hold"/>
                                        <p:tgtEl>
                                          <p:spTgt spid="69"/>
                                        </p:tgtEl>
                                        <p:attrNameLst>
                                          <p:attrName>ppt_y</p:attrName>
                                        </p:attrNameLst>
                                      </p:cBhvr>
                                      <p:tavLst>
                                        <p:tav tm="0">
                                          <p:val>
                                            <p:fltVal val="0.5"/>
                                          </p:val>
                                        </p:tav>
                                        <p:tav tm="100000">
                                          <p:val>
                                            <p:strVal val="#ppt_y"/>
                                          </p:val>
                                        </p:tav>
                                      </p:tavLst>
                                    </p:anim>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80"/>
                                        </p:tgtEl>
                                        <p:attrNameLst>
                                          <p:attrName>style.visibility</p:attrName>
                                        </p:attrNameLst>
                                      </p:cBhvr>
                                      <p:to>
                                        <p:strVal val="visible"/>
                                      </p:to>
                                    </p:set>
                                    <p:anim calcmode="lin" valueType="num">
                                      <p:cBhvr>
                                        <p:cTn id="68" dur="500" fill="hold"/>
                                        <p:tgtEl>
                                          <p:spTgt spid="80"/>
                                        </p:tgtEl>
                                        <p:attrNameLst>
                                          <p:attrName>ppt_w</p:attrName>
                                        </p:attrNameLst>
                                      </p:cBhvr>
                                      <p:tavLst>
                                        <p:tav tm="0">
                                          <p:val>
                                            <p:fltVal val="0"/>
                                          </p:val>
                                        </p:tav>
                                        <p:tav tm="100000">
                                          <p:val>
                                            <p:strVal val="#ppt_w"/>
                                          </p:val>
                                        </p:tav>
                                      </p:tavLst>
                                    </p:anim>
                                    <p:anim calcmode="lin" valueType="num">
                                      <p:cBhvr>
                                        <p:cTn id="69" dur="500" fill="hold"/>
                                        <p:tgtEl>
                                          <p:spTgt spid="80"/>
                                        </p:tgtEl>
                                        <p:attrNameLst>
                                          <p:attrName>ppt_h</p:attrName>
                                        </p:attrNameLst>
                                      </p:cBhvr>
                                      <p:tavLst>
                                        <p:tav tm="0">
                                          <p:val>
                                            <p:fltVal val="0"/>
                                          </p:val>
                                        </p:tav>
                                        <p:tav tm="100000">
                                          <p:val>
                                            <p:strVal val="#ppt_h"/>
                                          </p:val>
                                        </p:tav>
                                      </p:tavLst>
                                    </p:anim>
                                    <p:animEffect>
                                      <p:cBhvr>
                                        <p:cTn id="70" dur="500"/>
                                        <p:tgtEl>
                                          <p:spTgt spid="80"/>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75"/>
                                        </p:tgtEl>
                                        <p:attrNameLst>
                                          <p:attrName>style.visibility</p:attrName>
                                        </p:attrNameLst>
                                      </p:cBhvr>
                                      <p:to>
                                        <p:strVal val="visible"/>
                                      </p:to>
                                    </p:set>
                                    <p:animEffect>
                                      <p:cBhvr>
                                        <p:cTn id="74" dur="500"/>
                                        <p:tgtEl>
                                          <p:spTgt spid="75"/>
                                        </p:tgtEl>
                                      </p:cBhvr>
                                    </p:animEffect>
                                  </p:childTnLst>
                                </p:cTn>
                              </p:par>
                            </p:childTnLst>
                          </p:cTn>
                        </p:par>
                        <p:par>
                          <p:cTn id="75" fill="hold">
                            <p:stCondLst>
                              <p:cond delay="1500"/>
                            </p:stCondLst>
                            <p:childTnLst>
                              <p:par>
                                <p:cTn id="76" presetID="42" presetClass="entr" presetSubtype="0" fill="hold" grpId="0" nodeType="afterEffect">
                                  <p:stCondLst>
                                    <p:cond delay="0"/>
                                  </p:stCondLst>
                                  <p:childTnLst>
                                    <p:set>
                                      <p:cBhvr>
                                        <p:cTn id="77" dur="1" fill="hold">
                                          <p:stCondLst>
                                            <p:cond delay="0"/>
                                          </p:stCondLst>
                                        </p:cTn>
                                        <p:tgtEl>
                                          <p:spTgt spid="70"/>
                                        </p:tgtEl>
                                        <p:attrNameLst>
                                          <p:attrName>style.visibility</p:attrName>
                                        </p:attrNameLst>
                                      </p:cBhvr>
                                      <p:to>
                                        <p:strVal val="visible"/>
                                      </p:to>
                                    </p:set>
                                    <p:animEffect>
                                      <p:cBhvr>
                                        <p:cTn id="78" dur="1000"/>
                                        <p:tgtEl>
                                          <p:spTgt spid="70"/>
                                        </p:tgtEl>
                                      </p:cBhvr>
                                    </p:animEffect>
                                    <p:anim calcmode="lin" valueType="num">
                                      <p:cBhvr>
                                        <p:cTn id="79" dur="1000" fill="hold"/>
                                        <p:tgtEl>
                                          <p:spTgt spid="70"/>
                                        </p:tgtEl>
                                        <p:attrNameLst>
                                          <p:attrName>ppt_x</p:attrName>
                                        </p:attrNameLst>
                                      </p:cBhvr>
                                      <p:tavLst>
                                        <p:tav tm="0">
                                          <p:val>
                                            <p:strVal val="#ppt_x"/>
                                          </p:val>
                                        </p:tav>
                                        <p:tav tm="100000">
                                          <p:val>
                                            <p:strVal val="#ppt_x"/>
                                          </p:val>
                                        </p:tav>
                                      </p:tavLst>
                                    </p:anim>
                                    <p:anim calcmode="lin" valueType="num">
                                      <p:cBhvr>
                                        <p:cTn id="80" dur="1000" fill="hold"/>
                                        <p:tgtEl>
                                          <p:spTgt spid="70"/>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22" presetClass="entr" presetSubtype="8" fill="hold" grpId="0" nodeType="afterEffect">
                                  <p:stCondLst>
                                    <p:cond delay="0"/>
                                  </p:stCondLst>
                                  <p:childTnLst>
                                    <p:set>
                                      <p:cBhvr>
                                        <p:cTn id="83" dur="1" fill="hold">
                                          <p:stCondLst>
                                            <p:cond delay="0"/>
                                          </p:stCondLst>
                                        </p:cTn>
                                        <p:tgtEl>
                                          <p:spTgt spid="76"/>
                                        </p:tgtEl>
                                        <p:attrNameLst>
                                          <p:attrName>style.visibility</p:attrName>
                                        </p:attrNameLst>
                                      </p:cBhvr>
                                      <p:to>
                                        <p:strVal val="visible"/>
                                      </p:to>
                                    </p:set>
                                    <p:animEffect>
                                      <p:cBhvr>
                                        <p:cTn id="84" dur="500"/>
                                        <p:tgtEl>
                                          <p:spTgt spid="76"/>
                                        </p:tgtEl>
                                      </p:cBhvr>
                                    </p:animEffect>
                                  </p:childTnLst>
                                </p:cTn>
                              </p:par>
                            </p:childTnLst>
                          </p:cTn>
                        </p:par>
                        <p:par>
                          <p:cTn id="85" fill="hold">
                            <p:stCondLst>
                              <p:cond delay="3000"/>
                            </p:stCondLst>
                            <p:childTnLst>
                              <p:par>
                                <p:cTn id="86" presetID="42" presetClass="entr" presetSubtype="0" fill="hold" grpId="0" nodeType="afterEffect">
                                  <p:stCondLst>
                                    <p:cond delay="0"/>
                                  </p:stCondLst>
                                  <p:childTnLst>
                                    <p:set>
                                      <p:cBhvr>
                                        <p:cTn id="87" dur="1" fill="hold">
                                          <p:stCondLst>
                                            <p:cond delay="0"/>
                                          </p:stCondLst>
                                        </p:cTn>
                                        <p:tgtEl>
                                          <p:spTgt spid="71"/>
                                        </p:tgtEl>
                                        <p:attrNameLst>
                                          <p:attrName>style.visibility</p:attrName>
                                        </p:attrNameLst>
                                      </p:cBhvr>
                                      <p:to>
                                        <p:strVal val="visible"/>
                                      </p:to>
                                    </p:set>
                                    <p:animEffect>
                                      <p:cBhvr>
                                        <p:cTn id="88" dur="1000"/>
                                        <p:tgtEl>
                                          <p:spTgt spid="71"/>
                                        </p:tgtEl>
                                      </p:cBhvr>
                                    </p:animEffect>
                                    <p:anim calcmode="lin" valueType="num">
                                      <p:cBhvr>
                                        <p:cTn id="89" dur="1000" fill="hold"/>
                                        <p:tgtEl>
                                          <p:spTgt spid="71"/>
                                        </p:tgtEl>
                                        <p:attrNameLst>
                                          <p:attrName>ppt_x</p:attrName>
                                        </p:attrNameLst>
                                      </p:cBhvr>
                                      <p:tavLst>
                                        <p:tav tm="0">
                                          <p:val>
                                            <p:strVal val="#ppt_x"/>
                                          </p:val>
                                        </p:tav>
                                        <p:tav tm="100000">
                                          <p:val>
                                            <p:strVal val="#ppt_x"/>
                                          </p:val>
                                        </p:tav>
                                      </p:tavLst>
                                    </p:anim>
                                    <p:anim calcmode="lin" valueType="num">
                                      <p:cBhvr>
                                        <p:cTn id="90" dur="1000" fill="hold"/>
                                        <p:tgtEl>
                                          <p:spTgt spid="71"/>
                                        </p:tgtEl>
                                        <p:attrNameLst>
                                          <p:attrName>ppt_y</p:attrName>
                                        </p:attrNameLst>
                                      </p:cBhvr>
                                      <p:tavLst>
                                        <p:tav tm="0">
                                          <p:val>
                                            <p:strVal val="#ppt_y+.1"/>
                                          </p:val>
                                        </p:tav>
                                        <p:tav tm="100000">
                                          <p:val>
                                            <p:strVal val="#ppt_y"/>
                                          </p:val>
                                        </p:tav>
                                      </p:tavLst>
                                    </p:anim>
                                  </p:childTnLst>
                                </p:cTn>
                              </p:par>
                            </p:childTnLst>
                          </p:cTn>
                        </p:par>
                        <p:par>
                          <p:cTn id="91" fill="hold">
                            <p:stCondLst>
                              <p:cond delay="4000"/>
                            </p:stCondLst>
                            <p:childTnLst>
                              <p:par>
                                <p:cTn id="92" presetID="22" presetClass="entr" presetSubtype="8" fill="hold" grpId="0" nodeType="afterEffect">
                                  <p:stCondLst>
                                    <p:cond delay="0"/>
                                  </p:stCondLst>
                                  <p:childTnLst>
                                    <p:set>
                                      <p:cBhvr>
                                        <p:cTn id="93" dur="1" fill="hold">
                                          <p:stCondLst>
                                            <p:cond delay="0"/>
                                          </p:stCondLst>
                                        </p:cTn>
                                        <p:tgtEl>
                                          <p:spTgt spid="77"/>
                                        </p:tgtEl>
                                        <p:attrNameLst>
                                          <p:attrName>style.visibility</p:attrName>
                                        </p:attrNameLst>
                                      </p:cBhvr>
                                      <p:to>
                                        <p:strVal val="visible"/>
                                      </p:to>
                                    </p:set>
                                    <p:animEffect>
                                      <p:cBhvr>
                                        <p:cTn id="94" dur="500"/>
                                        <p:tgtEl>
                                          <p:spTgt spid="77"/>
                                        </p:tgtEl>
                                      </p:cBhvr>
                                    </p:animEffect>
                                  </p:childTnLst>
                                </p:cTn>
                              </p:par>
                            </p:childTnLst>
                          </p:cTn>
                        </p:par>
                        <p:par>
                          <p:cTn id="95" fill="hold">
                            <p:stCondLst>
                              <p:cond delay="4500"/>
                            </p:stCondLst>
                            <p:childTnLst>
                              <p:par>
                                <p:cTn id="96" presetID="42" presetClass="entr" presetSubtype="0" fill="hold" grpId="0" nodeType="afterEffect">
                                  <p:stCondLst>
                                    <p:cond delay="0"/>
                                  </p:stCondLst>
                                  <p:childTnLst>
                                    <p:set>
                                      <p:cBhvr>
                                        <p:cTn id="97" dur="1" fill="hold">
                                          <p:stCondLst>
                                            <p:cond delay="0"/>
                                          </p:stCondLst>
                                        </p:cTn>
                                        <p:tgtEl>
                                          <p:spTgt spid="72"/>
                                        </p:tgtEl>
                                        <p:attrNameLst>
                                          <p:attrName>style.visibility</p:attrName>
                                        </p:attrNameLst>
                                      </p:cBhvr>
                                      <p:to>
                                        <p:strVal val="visible"/>
                                      </p:to>
                                    </p:set>
                                    <p:animEffect>
                                      <p:cBhvr>
                                        <p:cTn id="98" dur="1000"/>
                                        <p:tgtEl>
                                          <p:spTgt spid="72"/>
                                        </p:tgtEl>
                                      </p:cBhvr>
                                    </p:animEffect>
                                    <p:anim calcmode="lin" valueType="num">
                                      <p:cBhvr>
                                        <p:cTn id="99" dur="1000" fill="hold"/>
                                        <p:tgtEl>
                                          <p:spTgt spid="72"/>
                                        </p:tgtEl>
                                        <p:attrNameLst>
                                          <p:attrName>ppt_x</p:attrName>
                                        </p:attrNameLst>
                                      </p:cBhvr>
                                      <p:tavLst>
                                        <p:tav tm="0">
                                          <p:val>
                                            <p:strVal val="#ppt_x"/>
                                          </p:val>
                                        </p:tav>
                                        <p:tav tm="100000">
                                          <p:val>
                                            <p:strVal val="#ppt_x"/>
                                          </p:val>
                                        </p:tav>
                                      </p:tavLst>
                                    </p:anim>
                                    <p:anim calcmode="lin" valueType="num">
                                      <p:cBhvr>
                                        <p:cTn id="100" dur="1000" fill="hold"/>
                                        <p:tgtEl>
                                          <p:spTgt spid="72"/>
                                        </p:tgtEl>
                                        <p:attrNameLst>
                                          <p:attrName>ppt_y</p:attrName>
                                        </p:attrNameLst>
                                      </p:cBhvr>
                                      <p:tavLst>
                                        <p:tav tm="0">
                                          <p:val>
                                            <p:strVal val="#ppt_y+.1"/>
                                          </p:val>
                                        </p:tav>
                                        <p:tav tm="100000">
                                          <p:val>
                                            <p:strVal val="#ppt_y"/>
                                          </p:val>
                                        </p:tav>
                                      </p:tavLst>
                                    </p:anim>
                                  </p:childTnLst>
                                </p:cTn>
                              </p:par>
                            </p:childTnLst>
                          </p:cTn>
                        </p:par>
                        <p:par>
                          <p:cTn id="101" fill="hold">
                            <p:stCondLst>
                              <p:cond delay="5500"/>
                            </p:stCondLst>
                            <p:childTnLst>
                              <p:par>
                                <p:cTn id="102" presetID="22" presetClass="entr" presetSubtype="8" fill="hold" grpId="0" nodeType="afterEffect">
                                  <p:stCondLst>
                                    <p:cond delay="0"/>
                                  </p:stCondLst>
                                  <p:childTnLst>
                                    <p:set>
                                      <p:cBhvr>
                                        <p:cTn id="103" dur="1" fill="hold">
                                          <p:stCondLst>
                                            <p:cond delay="0"/>
                                          </p:stCondLst>
                                        </p:cTn>
                                        <p:tgtEl>
                                          <p:spTgt spid="78"/>
                                        </p:tgtEl>
                                        <p:attrNameLst>
                                          <p:attrName>style.visibility</p:attrName>
                                        </p:attrNameLst>
                                      </p:cBhvr>
                                      <p:to>
                                        <p:strVal val="visible"/>
                                      </p:to>
                                    </p:set>
                                    <p:animEffect>
                                      <p:cBhvr>
                                        <p:cTn id="104" dur="500"/>
                                        <p:tgtEl>
                                          <p:spTgt spid="78"/>
                                        </p:tgtEl>
                                      </p:cBhvr>
                                    </p:animEffect>
                                  </p:childTnLst>
                                </p:cTn>
                              </p:par>
                            </p:childTnLst>
                          </p:cTn>
                        </p:par>
                        <p:par>
                          <p:cTn id="105" fill="hold">
                            <p:stCondLst>
                              <p:cond delay="6000"/>
                            </p:stCondLst>
                            <p:childTnLst>
                              <p:par>
                                <p:cTn id="106" presetID="42" presetClass="entr" presetSubtype="0" fill="hold" grpId="0" nodeType="afterEffect">
                                  <p:stCondLst>
                                    <p:cond delay="0"/>
                                  </p:stCondLst>
                                  <p:childTnLst>
                                    <p:set>
                                      <p:cBhvr>
                                        <p:cTn id="107" dur="1" fill="hold">
                                          <p:stCondLst>
                                            <p:cond delay="0"/>
                                          </p:stCondLst>
                                        </p:cTn>
                                        <p:tgtEl>
                                          <p:spTgt spid="73"/>
                                        </p:tgtEl>
                                        <p:attrNameLst>
                                          <p:attrName>style.visibility</p:attrName>
                                        </p:attrNameLst>
                                      </p:cBhvr>
                                      <p:to>
                                        <p:strVal val="visible"/>
                                      </p:to>
                                    </p:set>
                                    <p:animEffect>
                                      <p:cBhvr>
                                        <p:cTn id="108" dur="1000"/>
                                        <p:tgtEl>
                                          <p:spTgt spid="73"/>
                                        </p:tgtEl>
                                      </p:cBhvr>
                                    </p:animEffect>
                                    <p:anim calcmode="lin" valueType="num">
                                      <p:cBhvr>
                                        <p:cTn id="109" dur="1000" fill="hold"/>
                                        <p:tgtEl>
                                          <p:spTgt spid="73"/>
                                        </p:tgtEl>
                                        <p:attrNameLst>
                                          <p:attrName>ppt_x</p:attrName>
                                        </p:attrNameLst>
                                      </p:cBhvr>
                                      <p:tavLst>
                                        <p:tav tm="0">
                                          <p:val>
                                            <p:strVal val="#ppt_x"/>
                                          </p:val>
                                        </p:tav>
                                        <p:tav tm="100000">
                                          <p:val>
                                            <p:strVal val="#ppt_x"/>
                                          </p:val>
                                        </p:tav>
                                      </p:tavLst>
                                    </p:anim>
                                    <p:anim calcmode="lin" valueType="num">
                                      <p:cBhvr>
                                        <p:cTn id="110" dur="1000" fill="hold"/>
                                        <p:tgtEl>
                                          <p:spTgt spid="73"/>
                                        </p:tgtEl>
                                        <p:attrNameLst>
                                          <p:attrName>ppt_y</p:attrName>
                                        </p:attrNameLst>
                                      </p:cBhvr>
                                      <p:tavLst>
                                        <p:tav tm="0">
                                          <p:val>
                                            <p:strVal val="#ppt_y+.1"/>
                                          </p:val>
                                        </p:tav>
                                        <p:tav tm="100000">
                                          <p:val>
                                            <p:strVal val="#ppt_y"/>
                                          </p:val>
                                        </p:tav>
                                      </p:tavLst>
                                    </p:anim>
                                  </p:childTnLst>
                                </p:cTn>
                              </p:par>
                            </p:childTnLst>
                          </p:cTn>
                        </p:par>
                        <p:par>
                          <p:cTn id="111" fill="hold">
                            <p:stCondLst>
                              <p:cond delay="7000"/>
                            </p:stCondLst>
                            <p:childTnLst>
                              <p:par>
                                <p:cTn id="112" presetID="22" presetClass="entr" presetSubtype="8" fill="hold" grpId="0" nodeType="afterEffect">
                                  <p:stCondLst>
                                    <p:cond delay="0"/>
                                  </p:stCondLst>
                                  <p:childTnLst>
                                    <p:set>
                                      <p:cBhvr>
                                        <p:cTn id="113" dur="1" fill="hold">
                                          <p:stCondLst>
                                            <p:cond delay="0"/>
                                          </p:stCondLst>
                                        </p:cTn>
                                        <p:tgtEl>
                                          <p:spTgt spid="79"/>
                                        </p:tgtEl>
                                        <p:attrNameLst>
                                          <p:attrName>style.visibility</p:attrName>
                                        </p:attrNameLst>
                                      </p:cBhvr>
                                      <p:to>
                                        <p:strVal val="visible"/>
                                      </p:to>
                                    </p:set>
                                    <p:animEffect>
                                      <p:cBhvr>
                                        <p:cTn id="114" dur="500"/>
                                        <p:tgtEl>
                                          <p:spTgt spid="79"/>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
                                            <p:txEl>
                                              <p:pRg st="0" end="0"/>
                                            </p:txEl>
                                          </p:spTgt>
                                        </p:tgtEl>
                                        <p:attrNameLst>
                                          <p:attrName>style.visibility</p:attrName>
                                        </p:attrNameLst>
                                      </p:cBhvr>
                                      <p:to>
                                        <p:strVal val="visible"/>
                                      </p:to>
                                    </p:set>
                                    <p:animEffect transition="in" filter="fade">
                                      <p:cBhvr>
                                        <p:cTn id="119" dur="1000"/>
                                        <p:tgtEl>
                                          <p:spTgt spid="2">
                                            <p:txEl>
                                              <p:pRg st="0" end="0"/>
                                            </p:txEl>
                                          </p:spTgt>
                                        </p:tgtEl>
                                      </p:cBhvr>
                                    </p:animEffect>
                                    <p:anim calcmode="lin" valueType="num">
                                      <p:cBhvr>
                                        <p:cTn id="120"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21"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autoUpdateAnimBg="0"/>
      <p:bldP spid="61" grpId="0" bldLvl="0" animBg="1" autoUpdateAnimBg="0"/>
      <p:bldP spid="62" grpId="0" bldLvl="0" animBg="1" autoUpdateAnimBg="0"/>
      <p:bldP spid="63" grpId="0" bldLvl="0" animBg="1" autoUpdateAnimBg="0"/>
      <p:bldP spid="64" grpId="0" bldLvl="0" animBg="1" autoUpdateAnimBg="0"/>
      <p:bldP spid="65" grpId="0" bldLvl="0" autoUpdateAnimBg="0"/>
      <p:bldP spid="66" grpId="0" bldLvl="0" autoUpdateAnimBg="0"/>
      <p:bldP spid="67" grpId="0" bldLvl="0" autoUpdateAnimBg="0"/>
      <p:bldP spid="68" grpId="0" bldLvl="0" autoUpdateAnimBg="0"/>
      <p:bldP spid="69" grpId="0" bldLvl="0" autoUpdateAnimBg="0"/>
      <p:bldP spid="70" grpId="0" bldLvl="0" autoUpdateAnimBg="0"/>
      <p:bldP spid="71" grpId="0" bldLvl="0" autoUpdateAnimBg="0"/>
      <p:bldP spid="72" grpId="0" bldLvl="0" autoUpdateAnimBg="0"/>
      <p:bldP spid="73" grpId="0" bldLvl="0" autoUpdateAnimBg="0"/>
      <p:bldP spid="75" grpId="0" bldLvl="0" autoUpdateAnimBg="0"/>
      <p:bldP spid="76" grpId="0" bldLvl="0" autoUpdateAnimBg="0"/>
      <p:bldP spid="77" grpId="0" bldLvl="0" autoUpdateAnimBg="0"/>
      <p:bldP spid="78" grpId="0" bldLvl="0" autoUpdateAnimBg="0"/>
      <p:bldP spid="79" grpId="0" bldLvl="0" autoUpdateAnimBg="0"/>
      <p:bldP spid="80"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cs typeface="+mn-ea"/>
                <a:sym typeface="+mn-lt"/>
              </a:rPr>
              <a:t>强国有我</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势在必得</a:t>
            </a:r>
            <a:endParaRPr lang="zh-CN" altLang="en-US" sz="2400" dirty="0">
              <a:solidFill>
                <a:schemeClr val="tx1">
                  <a:lumMod val="75000"/>
                  <a:lumOff val="25000"/>
                </a:schemeClr>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17" name="箭头3"/>
          <p:cNvSpPr/>
          <p:nvPr/>
        </p:nvSpPr>
        <p:spPr bwMode="gray">
          <a:xfrm flipV="1">
            <a:off x="2043067" y="3469984"/>
            <a:ext cx="1093019" cy="152070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82824" tIns="41410" rIns="82824" bIns="4141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a:solidFill>
                <a:sysClr val="windowText" lastClr="000000"/>
              </a:solidFill>
              <a:cs typeface="+mn-ea"/>
              <a:sym typeface="+mn-lt"/>
            </a:endParaRPr>
          </a:p>
        </p:txBody>
      </p:sp>
      <p:sp>
        <p:nvSpPr>
          <p:cNvPr id="18" name="箭头2"/>
          <p:cNvSpPr/>
          <p:nvPr/>
        </p:nvSpPr>
        <p:spPr bwMode="gray">
          <a:xfrm rot="16200000">
            <a:off x="2331082" y="2837111"/>
            <a:ext cx="324863" cy="129920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82824" tIns="41410" rIns="82824" bIns="4141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a:solidFill>
                <a:sysClr val="windowText" lastClr="000000"/>
              </a:solidFill>
              <a:cs typeface="+mn-ea"/>
              <a:sym typeface="+mn-lt"/>
            </a:endParaRPr>
          </a:p>
        </p:txBody>
      </p:sp>
      <p:sp>
        <p:nvSpPr>
          <p:cNvPr id="19" name="箭头1"/>
          <p:cNvSpPr/>
          <p:nvPr/>
        </p:nvSpPr>
        <p:spPr bwMode="gray">
          <a:xfrm>
            <a:off x="2036039" y="1808774"/>
            <a:ext cx="1093019" cy="176158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82824" tIns="41410" rIns="82824" bIns="4141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a:solidFill>
                <a:sysClr val="windowText" lastClr="000000"/>
              </a:solidFill>
              <a:cs typeface="+mn-ea"/>
              <a:sym typeface="+mn-lt"/>
            </a:endParaRPr>
          </a:p>
        </p:txBody>
      </p:sp>
      <p:sp>
        <p:nvSpPr>
          <p:cNvPr id="20" name="文本1"/>
          <p:cNvSpPr>
            <a:spLocks noChangeArrowheads="1"/>
          </p:cNvSpPr>
          <p:nvPr>
            <p:custDataLst>
              <p:tags r:id="rId3"/>
            </p:custDataLst>
          </p:nvPr>
        </p:nvSpPr>
        <p:spPr bwMode="gray">
          <a:xfrm>
            <a:off x="4504956" y="1420035"/>
            <a:ext cx="5912124" cy="1195991"/>
          </a:xfrm>
          <a:prstGeom prst="roundRect">
            <a:avLst>
              <a:gd name="adj" fmla="val 11505"/>
            </a:avLst>
          </a:prstGeom>
          <a:noFill/>
          <a:ln w="15875" cap="flat" cmpd="sng" algn="ctr">
            <a:solidFill>
              <a:schemeClr val="accent1"/>
            </a:solidFill>
            <a:prstDash val="solid"/>
          </a:ln>
          <a:effectLst/>
        </p:spPr>
        <p:txBody>
          <a:bodyPr lIns="82824" tIns="41410" rIns="82824" bIns="4141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600" dirty="0">
                <a:solidFill>
                  <a:schemeClr val="tx1">
                    <a:lumMod val="75000"/>
                    <a:lumOff val="25000"/>
                  </a:schemeClr>
                </a:solidFill>
                <a:cs typeface="+mn-ea"/>
                <a:sym typeface="+mn-lt"/>
              </a:rPr>
              <a:t>加入科技创新团队，参与各种科技项目的研究和开发工作，为国家的科技发展贡献自己的力量。</a:t>
            </a:r>
            <a:endParaRPr lang="zh-CN" altLang="en-US" sz="1600" dirty="0">
              <a:solidFill>
                <a:schemeClr val="tx1">
                  <a:lumMod val="75000"/>
                  <a:lumOff val="25000"/>
                </a:schemeClr>
              </a:solidFill>
              <a:cs typeface="+mn-ea"/>
              <a:sym typeface="+mn-lt"/>
            </a:endParaRPr>
          </a:p>
        </p:txBody>
      </p:sp>
      <p:sp>
        <p:nvSpPr>
          <p:cNvPr id="21" name="标题1"/>
          <p:cNvSpPr>
            <a:spLocks noChangeArrowheads="1"/>
          </p:cNvSpPr>
          <p:nvPr>
            <p:custDataLst>
              <p:tags r:id="rId4"/>
            </p:custDataLst>
          </p:nvPr>
        </p:nvSpPr>
        <p:spPr bwMode="gray">
          <a:xfrm>
            <a:off x="3262351" y="1413914"/>
            <a:ext cx="1242605" cy="1202113"/>
          </a:xfrm>
          <a:prstGeom prst="roundRect">
            <a:avLst>
              <a:gd name="adj" fmla="val 11921"/>
            </a:avLst>
          </a:prstGeom>
          <a:solidFill>
            <a:schemeClr val="accent1"/>
          </a:solidFill>
          <a:ln w="25400" cap="flat" cmpd="sng" algn="ctr">
            <a:noFill/>
            <a:prstDash val="solid"/>
          </a:ln>
          <a:effectLst/>
        </p:spPr>
        <p:txBody>
          <a:bodyPr lIns="82824" tIns="41410" rIns="82824" bIns="4141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zh-CN" sz="1865" b="1" dirty="0">
                <a:solidFill>
                  <a:sysClr val="window" lastClr="FFFFFF">
                    <a:lumMod val="95000"/>
                  </a:sysClr>
                </a:solidFill>
                <a:cs typeface="+mn-ea"/>
                <a:sym typeface="+mn-lt"/>
              </a:rPr>
              <a:t>科技创新项目</a:t>
            </a:r>
            <a:endParaRPr lang="zh-CN" altLang="zh-CN" sz="1865" b="1" dirty="0">
              <a:solidFill>
                <a:sysClr val="window" lastClr="FFFFFF">
                  <a:lumMod val="95000"/>
                </a:sysClr>
              </a:solidFill>
              <a:cs typeface="+mn-ea"/>
              <a:sym typeface="+mn-lt"/>
            </a:endParaRPr>
          </a:p>
        </p:txBody>
      </p:sp>
      <p:sp>
        <p:nvSpPr>
          <p:cNvPr id="22" name="文本2"/>
          <p:cNvSpPr>
            <a:spLocks noChangeArrowheads="1"/>
          </p:cNvSpPr>
          <p:nvPr>
            <p:custDataLst>
              <p:tags r:id="rId5"/>
            </p:custDataLst>
          </p:nvPr>
        </p:nvSpPr>
        <p:spPr bwMode="gray">
          <a:xfrm>
            <a:off x="4504956" y="2873412"/>
            <a:ext cx="5912124" cy="1192036"/>
          </a:xfrm>
          <a:prstGeom prst="roundRect">
            <a:avLst>
              <a:gd name="adj" fmla="val 11505"/>
            </a:avLst>
          </a:prstGeom>
          <a:noFill/>
          <a:ln w="15875" cap="flat" cmpd="sng" algn="ctr">
            <a:solidFill>
              <a:schemeClr val="accent1"/>
            </a:solidFill>
            <a:prstDash val="solid"/>
          </a:ln>
          <a:effectLst/>
        </p:spPr>
        <p:txBody>
          <a:bodyPr lIns="82824" tIns="41410" rIns="82824" bIns="4141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zh-CN" sz="1600" dirty="0">
                <a:solidFill>
                  <a:schemeClr val="tx1">
                    <a:lumMod val="75000"/>
                    <a:lumOff val="25000"/>
                  </a:schemeClr>
                </a:solidFill>
                <a:cs typeface="+mn-ea"/>
                <a:sym typeface="+mn-lt"/>
              </a:rPr>
              <a:t>学习好自己的专业知识，术业有专攻，</a:t>
            </a:r>
            <a:r>
              <a:rPr lang="zh-CN" altLang="zh-CN" sz="1600" dirty="0">
                <a:solidFill>
                  <a:schemeClr val="tx1">
                    <a:lumMod val="75000"/>
                    <a:lumOff val="25000"/>
                  </a:schemeClr>
                </a:solidFill>
                <a:cs typeface="+mn-ea"/>
                <a:sym typeface="+mn-lt"/>
              </a:rPr>
              <a:t>做好本职工作。</a:t>
            </a:r>
            <a:endParaRPr lang="zh-CN" altLang="zh-CN" sz="1600" dirty="0">
              <a:solidFill>
                <a:schemeClr val="tx1">
                  <a:lumMod val="75000"/>
                  <a:lumOff val="25000"/>
                </a:schemeClr>
              </a:solidFill>
              <a:cs typeface="+mn-ea"/>
              <a:sym typeface="+mn-lt"/>
            </a:endParaRPr>
          </a:p>
        </p:txBody>
      </p:sp>
      <p:sp>
        <p:nvSpPr>
          <p:cNvPr id="23" name="标题2"/>
          <p:cNvSpPr>
            <a:spLocks noChangeArrowheads="1"/>
          </p:cNvSpPr>
          <p:nvPr>
            <p:custDataLst>
              <p:tags r:id="rId6"/>
            </p:custDataLst>
          </p:nvPr>
        </p:nvSpPr>
        <p:spPr bwMode="gray">
          <a:xfrm>
            <a:off x="3262351" y="2873412"/>
            <a:ext cx="1242607" cy="1192036"/>
          </a:xfrm>
          <a:prstGeom prst="roundRect">
            <a:avLst>
              <a:gd name="adj" fmla="val 11921"/>
            </a:avLst>
          </a:prstGeom>
          <a:solidFill>
            <a:schemeClr val="accent1"/>
          </a:solidFill>
          <a:ln w="25400" cap="flat" cmpd="sng" algn="ctr">
            <a:noFill/>
            <a:prstDash val="solid"/>
          </a:ln>
          <a:effectLst/>
        </p:spPr>
        <p:txBody>
          <a:bodyPr lIns="82824" tIns="41410" rIns="82824" bIns="4141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865" b="1" dirty="0">
                <a:solidFill>
                  <a:sysClr val="window" lastClr="FFFFFF">
                    <a:lumMod val="95000"/>
                  </a:sysClr>
                </a:solidFill>
                <a:cs typeface="+mn-ea"/>
                <a:sym typeface="+mn-lt"/>
              </a:rPr>
              <a:t>发挥专业力量</a:t>
            </a:r>
            <a:endParaRPr lang="zh-CN" altLang="en-US" sz="1865" b="1" dirty="0">
              <a:solidFill>
                <a:sysClr val="window" lastClr="FFFFFF">
                  <a:lumMod val="95000"/>
                </a:sysClr>
              </a:solidFill>
              <a:cs typeface="+mn-ea"/>
              <a:sym typeface="+mn-lt"/>
            </a:endParaRPr>
          </a:p>
        </p:txBody>
      </p:sp>
      <p:sp>
        <p:nvSpPr>
          <p:cNvPr id="24" name="文本3"/>
          <p:cNvSpPr>
            <a:spLocks noChangeArrowheads="1"/>
          </p:cNvSpPr>
          <p:nvPr>
            <p:custDataLst>
              <p:tags r:id="rId7"/>
            </p:custDataLst>
          </p:nvPr>
        </p:nvSpPr>
        <p:spPr bwMode="ltGray">
          <a:xfrm>
            <a:off x="4504956" y="4314484"/>
            <a:ext cx="5912124" cy="1181401"/>
          </a:xfrm>
          <a:prstGeom prst="roundRect">
            <a:avLst>
              <a:gd name="adj" fmla="val 11505"/>
            </a:avLst>
          </a:prstGeom>
          <a:noFill/>
          <a:ln w="15875" cap="flat" cmpd="sng" algn="ctr">
            <a:solidFill>
              <a:schemeClr val="accent1"/>
            </a:solidFill>
            <a:prstDash val="solid"/>
          </a:ln>
          <a:effectLst/>
        </p:spPr>
        <p:txBody>
          <a:bodyPr lIns="82824" tIns="41410" rIns="82824" bIns="4141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600" dirty="0">
                <a:solidFill>
                  <a:schemeClr val="tx1">
                    <a:lumMod val="75000"/>
                    <a:lumOff val="25000"/>
                  </a:schemeClr>
                </a:solidFill>
                <a:cs typeface="+mn-ea"/>
                <a:sym typeface="+mn-lt"/>
              </a:rPr>
              <a:t>参与国家科技战略的制定和实施过程,以确保科技发展与国家需求和社会发展需求相一致。更好地了解国家和社会的需求,将个人的创新与国家的需求相结合,有效推动科技的自立自强。</a:t>
            </a:r>
            <a:endParaRPr lang="zh-CN" altLang="zh-CN" sz="1600" dirty="0">
              <a:solidFill>
                <a:schemeClr val="tx1">
                  <a:lumMod val="75000"/>
                  <a:lumOff val="25000"/>
                </a:schemeClr>
              </a:solidFill>
              <a:cs typeface="+mn-ea"/>
              <a:sym typeface="+mn-lt"/>
            </a:endParaRPr>
          </a:p>
        </p:txBody>
      </p:sp>
      <p:sp>
        <p:nvSpPr>
          <p:cNvPr id="25" name="标题3"/>
          <p:cNvSpPr>
            <a:spLocks noChangeArrowheads="1"/>
          </p:cNvSpPr>
          <p:nvPr>
            <p:custDataLst>
              <p:tags r:id="rId8"/>
            </p:custDataLst>
          </p:nvPr>
        </p:nvSpPr>
        <p:spPr bwMode="gray">
          <a:xfrm>
            <a:off x="3262351" y="4314484"/>
            <a:ext cx="1242605" cy="1181401"/>
          </a:xfrm>
          <a:prstGeom prst="roundRect">
            <a:avLst>
              <a:gd name="adj" fmla="val 11921"/>
            </a:avLst>
          </a:prstGeom>
          <a:solidFill>
            <a:schemeClr val="accent1"/>
          </a:solidFill>
          <a:ln w="25400" cap="flat" cmpd="sng" algn="ctr">
            <a:noFill/>
            <a:prstDash val="solid"/>
          </a:ln>
          <a:effectLst/>
        </p:spPr>
        <p:txBody>
          <a:bodyPr lIns="82824" tIns="41410" rIns="82824" bIns="4141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865" b="1" dirty="0">
                <a:solidFill>
                  <a:sysClr val="window" lastClr="FFFFFF">
                    <a:lumMod val="95000"/>
                  </a:sysClr>
                </a:solidFill>
                <a:cs typeface="+mn-ea"/>
                <a:sym typeface="+mn-lt"/>
              </a:rPr>
              <a:t>心怀国家</a:t>
            </a:r>
            <a:endParaRPr lang="zh-CN" altLang="en-US" sz="1865" b="1" dirty="0">
              <a:solidFill>
                <a:sysClr val="window" lastClr="FFFFFF">
                  <a:lumMod val="95000"/>
                </a:sysClr>
              </a:solidFill>
              <a:cs typeface="+mn-ea"/>
              <a:sym typeface="+mn-lt"/>
            </a:endParaRPr>
          </a:p>
        </p:txBody>
      </p:sp>
      <p:sp>
        <p:nvSpPr>
          <p:cNvPr id="26" name="Oval 19"/>
          <p:cNvSpPr>
            <a:spLocks noChangeArrowheads="1"/>
          </p:cNvSpPr>
          <p:nvPr/>
        </p:nvSpPr>
        <p:spPr bwMode="auto">
          <a:xfrm>
            <a:off x="1483171" y="2873412"/>
            <a:ext cx="1190548" cy="1192036"/>
          </a:xfrm>
          <a:prstGeom prst="ellipse">
            <a:avLst/>
          </a:prstGeom>
          <a:solidFill>
            <a:schemeClr val="accent1"/>
          </a:solidFill>
          <a:ln w="9525">
            <a:noFill/>
            <a:round/>
          </a:ln>
          <a:effectLst/>
        </p:spPr>
        <p:txBody>
          <a:bodyPr lIns="82824" tIns="41410" rIns="82824" bIns="41410" anchor="ctr"/>
          <a:lstStyle/>
          <a:p>
            <a:pPr algn="ctr">
              <a:lnSpc>
                <a:spcPct val="120000"/>
              </a:lnSpc>
              <a:defRPr/>
            </a:pPr>
            <a:r>
              <a:rPr lang="zh-CN" altLang="en-US" sz="1600" b="1" kern="0" dirty="0" smtClean="0">
                <a:solidFill>
                  <a:schemeClr val="bg1"/>
                </a:solidFill>
                <a:cs typeface="+mn-ea"/>
                <a:sym typeface="+mn-lt"/>
              </a:rPr>
              <a:t>当代大学生</a:t>
            </a:r>
            <a:endParaRPr lang="zh-CN" altLang="en-US" sz="1600" b="1" kern="0" dirty="0" smtClean="0">
              <a:solidFill>
                <a:schemeClr val="bg1"/>
              </a:solidFill>
              <a:cs typeface="+mn-ea"/>
              <a:sym typeface="+mn-lt"/>
            </a:endParaRPr>
          </a:p>
        </p:txBody>
      </p:sp>
    </p:spTree>
  </p:cSld>
  <p:clrMapOvr>
    <a:masterClrMapping/>
  </p:clrMapOvr>
  <p:transition advTm="570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35" name="梯形 34"/>
          <p:cNvSpPr/>
          <p:nvPr/>
        </p:nvSpPr>
        <p:spPr>
          <a:xfrm rot="16200000">
            <a:off x="7455053" y="-459572"/>
            <a:ext cx="2291737" cy="7199871"/>
          </a:xfrm>
          <a:prstGeom prst="trapezoid">
            <a:avLst>
              <a:gd name="adj" fmla="val 169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zh-CN" altLang="en-US" sz="2400">
              <a:cs typeface="+mn-ea"/>
              <a:sym typeface="+mn-lt"/>
            </a:endParaRPr>
          </a:p>
        </p:txBody>
      </p:sp>
      <p:sp>
        <p:nvSpPr>
          <p:cNvPr id="37" name="梯形 36"/>
          <p:cNvSpPr/>
          <p:nvPr/>
        </p:nvSpPr>
        <p:spPr>
          <a:xfrm rot="5400000">
            <a:off x="1332240" y="636803"/>
            <a:ext cx="2344067" cy="5007345"/>
          </a:xfrm>
          <a:prstGeom prst="trapezoid">
            <a:avLst>
              <a:gd name="adj" fmla="val 17865"/>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zh-CN" altLang="en-US" sz="2400">
              <a:cs typeface="+mn-ea"/>
              <a:sym typeface="+mn-lt"/>
            </a:endParaRPr>
          </a:p>
        </p:txBody>
      </p:sp>
      <p:sp>
        <p:nvSpPr>
          <p:cNvPr id="27" name="文本框 2"/>
          <p:cNvSpPr txBox="1"/>
          <p:nvPr/>
        </p:nvSpPr>
        <p:spPr>
          <a:xfrm>
            <a:off x="3729679" y="2556164"/>
            <a:ext cx="1249766" cy="1200329"/>
          </a:xfrm>
          <a:prstGeom prst="rect">
            <a:avLst/>
          </a:prstGeom>
          <a:noFill/>
        </p:spPr>
        <p:txBody>
          <a:bodyPr wrap="none" lIns="91440" tIns="45720" rIns="91440" bIns="45720" rtlCol="0">
            <a:spAutoFit/>
          </a:bodyPr>
          <a:lstStyle/>
          <a:p>
            <a:r>
              <a:rPr lang="en-US" altLang="zh-CN" sz="1865" b="1" dirty="0" smtClean="0">
                <a:solidFill>
                  <a:schemeClr val="bg1"/>
                </a:solidFill>
                <a:cs typeface="+mn-ea"/>
                <a:sym typeface="+mn-lt"/>
              </a:rPr>
              <a:t>Part</a:t>
            </a:r>
            <a:r>
              <a:rPr lang="en-US" altLang="zh-CN" sz="7200" b="1" dirty="0">
                <a:solidFill>
                  <a:schemeClr val="bg1"/>
                </a:solidFill>
                <a:cs typeface="+mn-ea"/>
                <a:sym typeface="+mn-lt"/>
              </a:rPr>
              <a:t>1</a:t>
            </a:r>
            <a:endParaRPr lang="zh-CN" altLang="en-US" sz="7200" b="1" dirty="0">
              <a:solidFill>
                <a:schemeClr val="bg1"/>
              </a:solidFill>
              <a:cs typeface="+mn-ea"/>
              <a:sym typeface="+mn-lt"/>
            </a:endParaRPr>
          </a:p>
        </p:txBody>
      </p:sp>
      <p:sp>
        <p:nvSpPr>
          <p:cNvPr id="29" name="矩形 28"/>
          <p:cNvSpPr/>
          <p:nvPr/>
        </p:nvSpPr>
        <p:spPr>
          <a:xfrm>
            <a:off x="5639398" y="2692404"/>
            <a:ext cx="6278880" cy="829945"/>
          </a:xfrm>
          <a:prstGeom prst="rect">
            <a:avLst/>
          </a:prstGeom>
        </p:spPr>
        <p:txBody>
          <a:bodyPr wrap="none" lIns="91440" tIns="45720" rIns="91440" bIns="45720">
            <a:spAutoFit/>
          </a:bodyPr>
          <a:lstStyle/>
          <a:p>
            <a:pPr algn="l"/>
            <a:r>
              <a:rPr lang="zh-CN" altLang="en-US" sz="4800" b="1" dirty="0" smtClean="0">
                <a:solidFill>
                  <a:schemeClr val="bg1"/>
                </a:solidFill>
                <a:cs typeface="+mn-ea"/>
                <a:sym typeface="+mn-lt"/>
              </a:rPr>
              <a:t>人工智能领域科技</a:t>
            </a:r>
            <a:r>
              <a:rPr lang="zh-CN" altLang="en-US" sz="4800" b="1" dirty="0" smtClean="0">
                <a:solidFill>
                  <a:schemeClr val="bg1"/>
                </a:solidFill>
                <a:cs typeface="+mn-ea"/>
                <a:sym typeface="+mn-lt"/>
              </a:rPr>
              <a:t>成果</a:t>
            </a:r>
            <a:endParaRPr lang="zh-CN" altLang="en-US" sz="4800" b="1" dirty="0" smtClean="0">
              <a:solidFill>
                <a:schemeClr val="bg1"/>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1174750" y="728345"/>
            <a:ext cx="3173730" cy="3173730"/>
          </a:xfrm>
          <a:prstGeom prst="rect">
            <a:avLst/>
          </a:prstGeom>
        </p:spPr>
      </p:pic>
      <p:sp>
        <p:nvSpPr>
          <p:cNvPr id="86" name="TextBox 85"/>
          <p:cNvSpPr txBox="1"/>
          <p:nvPr/>
        </p:nvSpPr>
        <p:spPr>
          <a:xfrm>
            <a:off x="1329234" y="4720928"/>
            <a:ext cx="4766945" cy="521970"/>
          </a:xfrm>
          <a:prstGeom prst="rect">
            <a:avLst/>
          </a:prstGeom>
          <a:noFill/>
        </p:spPr>
        <p:txBody>
          <a:bodyPr wrap="square">
            <a:spAutoFit/>
          </a:bodyPr>
          <a:p>
            <a:pPr defTabSz="967740" fontAlgn="auto">
              <a:spcBef>
                <a:spcPts val="0"/>
              </a:spcBef>
              <a:spcAft>
                <a:spcPts val="0"/>
              </a:spcAft>
              <a:defRPr/>
            </a:pPr>
            <a:r>
              <a:rPr lang="zh-CN" altLang="en-US" sz="2800" b="1" dirty="0" smtClean="0">
                <a:solidFill>
                  <a:srgbClr val="C00000"/>
                </a:solidFill>
                <a:cs typeface="+mn-ea"/>
                <a:sym typeface="+mn-lt"/>
              </a:rPr>
              <a:t>大语言模型</a:t>
            </a:r>
            <a:endParaRPr lang="zh-CN" altLang="en-US" sz="2800" b="1" dirty="0" smtClean="0">
              <a:solidFill>
                <a:srgbClr val="C00000"/>
              </a:solidFill>
              <a:cs typeface="+mn-ea"/>
              <a:sym typeface="+mn-lt"/>
            </a:endParaRPr>
          </a:p>
        </p:txBody>
      </p:sp>
      <p:sp>
        <p:nvSpPr>
          <p:cNvPr id="3" name="TextBox 85"/>
          <p:cNvSpPr txBox="1"/>
          <p:nvPr/>
        </p:nvSpPr>
        <p:spPr>
          <a:xfrm>
            <a:off x="4784269" y="4720928"/>
            <a:ext cx="4766945" cy="521970"/>
          </a:xfrm>
          <a:prstGeom prst="rect">
            <a:avLst/>
          </a:prstGeom>
          <a:noFill/>
        </p:spPr>
        <p:txBody>
          <a:bodyPr wrap="square">
            <a:spAutoFit/>
          </a:bodyPr>
          <a:p>
            <a:pPr defTabSz="967740" fontAlgn="auto">
              <a:spcBef>
                <a:spcPts val="0"/>
              </a:spcBef>
              <a:spcAft>
                <a:spcPts val="0"/>
              </a:spcAft>
              <a:defRPr/>
            </a:pPr>
            <a:r>
              <a:rPr lang="zh-CN" altLang="en-US" sz="2800" b="1" dirty="0" smtClean="0">
                <a:solidFill>
                  <a:srgbClr val="C00000"/>
                </a:solidFill>
                <a:cs typeface="+mn-ea"/>
                <a:sym typeface="+mn-lt"/>
              </a:rPr>
              <a:t>自动</a:t>
            </a:r>
            <a:r>
              <a:rPr lang="zh-CN" altLang="en-US" sz="2800" b="1" dirty="0" smtClean="0">
                <a:solidFill>
                  <a:srgbClr val="C00000"/>
                </a:solidFill>
                <a:cs typeface="+mn-ea"/>
                <a:sym typeface="+mn-lt"/>
              </a:rPr>
              <a:t>驾驶</a:t>
            </a:r>
            <a:endParaRPr lang="zh-CN" altLang="en-US" sz="2800" b="1" dirty="0" smtClean="0">
              <a:solidFill>
                <a:srgbClr val="C00000"/>
              </a:solidFill>
              <a:cs typeface="+mn-ea"/>
              <a:sym typeface="+mn-lt"/>
            </a:endParaRPr>
          </a:p>
        </p:txBody>
      </p:sp>
      <p:sp>
        <p:nvSpPr>
          <p:cNvPr id="4" name="TextBox 85"/>
          <p:cNvSpPr txBox="1"/>
          <p:nvPr/>
        </p:nvSpPr>
        <p:spPr>
          <a:xfrm>
            <a:off x="8177709" y="4720928"/>
            <a:ext cx="4766945" cy="521970"/>
          </a:xfrm>
          <a:prstGeom prst="rect">
            <a:avLst/>
          </a:prstGeom>
          <a:noFill/>
        </p:spPr>
        <p:txBody>
          <a:bodyPr wrap="square">
            <a:spAutoFit/>
          </a:bodyPr>
          <a:p>
            <a:pPr defTabSz="967740" fontAlgn="auto">
              <a:spcBef>
                <a:spcPts val="0"/>
              </a:spcBef>
              <a:spcAft>
                <a:spcPts val="0"/>
              </a:spcAft>
              <a:defRPr/>
            </a:pPr>
            <a:r>
              <a:rPr lang="zh-CN" altLang="en-US" sz="2800" b="1" dirty="0" smtClean="0">
                <a:solidFill>
                  <a:srgbClr val="C00000"/>
                </a:solidFill>
                <a:cs typeface="+mn-ea"/>
                <a:sym typeface="+mn-lt"/>
              </a:rPr>
              <a:t>智能</a:t>
            </a:r>
            <a:r>
              <a:rPr lang="zh-CN" altLang="en-US" sz="2800" b="1" dirty="0" smtClean="0">
                <a:solidFill>
                  <a:srgbClr val="C00000"/>
                </a:solidFill>
                <a:cs typeface="+mn-ea"/>
                <a:sym typeface="+mn-lt"/>
              </a:rPr>
              <a:t>医疗</a:t>
            </a:r>
            <a:endParaRPr lang="zh-CN" altLang="en-US" sz="2800" b="1" dirty="0" smtClean="0">
              <a:solidFill>
                <a:srgbClr val="C00000"/>
              </a:solidFill>
              <a:cs typeface="+mn-ea"/>
              <a:sym typeface="+mn-lt"/>
            </a:endParaRPr>
          </a:p>
        </p:txBody>
      </p:sp>
    </p:spTree>
  </p:cSld>
  <p:clrMapOvr>
    <a:masterClrMapping/>
  </p:clrMapOvr>
  <p:transition advTm="463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randombar(horizontal)">
                                      <p:cBhvr>
                                        <p:cTn id="21" dur="500"/>
                                        <p:tgtEl>
                                          <p:spTgt spid="2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7" grpId="0" bldLvl="0" animBg="1"/>
      <p:bldP spid="27"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4993149" y="1594784"/>
            <a:ext cx="342816" cy="672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8" name="矩形 7"/>
          <p:cNvSpPr/>
          <p:nvPr/>
        </p:nvSpPr>
        <p:spPr>
          <a:xfrm>
            <a:off x="4993149" y="1594784"/>
            <a:ext cx="2628255" cy="329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8"/>
          <p:cNvSpPr/>
          <p:nvPr/>
        </p:nvSpPr>
        <p:spPr>
          <a:xfrm rot="5400000">
            <a:off x="6225032" y="2876883"/>
            <a:ext cx="2893709" cy="329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矩形 9"/>
          <p:cNvSpPr/>
          <p:nvPr/>
        </p:nvSpPr>
        <p:spPr>
          <a:xfrm flipV="1">
            <a:off x="4993149" y="3816167"/>
            <a:ext cx="342816" cy="457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flipV="1">
            <a:off x="4993149" y="4158983"/>
            <a:ext cx="2628255" cy="329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3" name="TextBox 22"/>
          <p:cNvSpPr txBox="1"/>
          <p:nvPr/>
        </p:nvSpPr>
        <p:spPr>
          <a:xfrm>
            <a:off x="4179297" y="2381848"/>
            <a:ext cx="32512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anose="020B0503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9pPr>
          </a:lstStyle>
          <a:p>
            <a:r>
              <a:rPr lang="zh-CN" altLang="en-US" sz="6400" b="1" dirty="0" smtClean="0">
                <a:solidFill>
                  <a:schemeClr val="accent1">
                    <a:lumMod val="75000"/>
                  </a:schemeClr>
                </a:solidFill>
                <a:latin typeface="+mn-lt"/>
                <a:ea typeface="+mn-ea"/>
                <a:cs typeface="+mn-ea"/>
                <a:sym typeface="+mn-lt"/>
              </a:rPr>
              <a:t>谢谢观看</a:t>
            </a:r>
            <a:endParaRPr lang="zh-CN" altLang="en-US" sz="6400" b="1" dirty="0" smtClean="0">
              <a:solidFill>
                <a:schemeClr val="accent1">
                  <a:lumMod val="75000"/>
                </a:schemeClr>
              </a:solidFill>
              <a:latin typeface="+mn-lt"/>
              <a:ea typeface="+mn-ea"/>
              <a:cs typeface="+mn-ea"/>
              <a:sym typeface="+mn-lt"/>
            </a:endParaRPr>
          </a:p>
        </p:txBody>
      </p:sp>
      <p:sp>
        <p:nvSpPr>
          <p:cNvPr id="24" name="TextBox 23"/>
          <p:cNvSpPr txBox="1"/>
          <p:nvPr/>
        </p:nvSpPr>
        <p:spPr>
          <a:xfrm>
            <a:off x="5309260" y="3310575"/>
            <a:ext cx="213738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anose="020B0503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latin typeface="Arial" panose="020B0604020202020204" pitchFamily="34" charset="0"/>
                <a:ea typeface="宋体" panose="02010600030101010101" pitchFamily="2" charset="-122"/>
                <a:cs typeface="宋体" panose="02010600030101010101" pitchFamily="2" charset="-122"/>
              </a:defRPr>
            </a:lvl9pPr>
          </a:lstStyle>
          <a:p>
            <a:r>
              <a:rPr lang="en-US" altLang="zh-CN" sz="2665" b="1" dirty="0" smtClean="0">
                <a:solidFill>
                  <a:schemeClr val="accent1">
                    <a:lumMod val="75000"/>
                  </a:schemeClr>
                </a:solidFill>
                <a:latin typeface="+mn-lt"/>
                <a:ea typeface="+mn-ea"/>
                <a:cs typeface="+mn-ea"/>
                <a:sym typeface="+mn-lt"/>
              </a:rPr>
              <a:t>THANK YOU</a:t>
            </a:r>
            <a:endParaRPr lang="en-US" altLang="zh-CN" sz="2665" b="1" dirty="0" smtClean="0">
              <a:solidFill>
                <a:schemeClr val="accent1">
                  <a:lumMod val="75000"/>
                </a:schemeClr>
              </a:solidFill>
              <a:latin typeface="+mn-lt"/>
              <a:ea typeface="+mn-ea"/>
              <a:cs typeface="+mn-ea"/>
              <a:sym typeface="+mn-lt"/>
            </a:endParaRPr>
          </a:p>
        </p:txBody>
      </p:sp>
      <p:pic>
        <p:nvPicPr>
          <p:cNvPr id="4" name="图片 3" descr="2087cf88d9ebd02f08d64878796456e8"/>
          <p:cNvPicPr>
            <a:picLocks noChangeAspect="1"/>
          </p:cNvPicPr>
          <p:nvPr/>
        </p:nvPicPr>
        <p:blipFill>
          <a:blip r:embed="rId2" cstate="screen"/>
          <a:stretch>
            <a:fillRect/>
          </a:stretch>
        </p:blipFill>
        <p:spPr>
          <a:xfrm flipH="1">
            <a:off x="-13970" y="1270"/>
            <a:ext cx="3968115" cy="2193925"/>
          </a:xfrm>
          <a:prstGeom prst="rect">
            <a:avLst/>
          </a:prstGeom>
        </p:spPr>
      </p:pic>
    </p:spTree>
  </p:cSld>
  <p:clrMapOvr>
    <a:masterClrMapping/>
  </p:clrMapOvr>
  <p:transition advTm="505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500"/>
                                        <p:tgtEl>
                                          <p:spTgt spid="1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500"/>
                            </p:stCondLst>
                            <p:childTnLst>
                              <p:par>
                                <p:cTn id="25" presetID="12" presetClass="entr" presetSubtype="4" fill="hold" grpId="0" nodeType="afterEffect">
                                  <p:stCondLst>
                                    <p:cond delay="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p:tgtEl>
                                          <p:spTgt spid="23"/>
                                        </p:tgtEl>
                                        <p:attrNameLst>
                                          <p:attrName>ppt_y</p:attrName>
                                        </p:attrNameLst>
                                      </p:cBhvr>
                                      <p:tavLst>
                                        <p:tav tm="0">
                                          <p:val>
                                            <p:strVal val="#ppt_y+#ppt_h*1.125000"/>
                                          </p:val>
                                        </p:tav>
                                        <p:tav tm="100000">
                                          <p:val>
                                            <p:strVal val="#ppt_y"/>
                                          </p:val>
                                        </p:tav>
                                      </p:tavLst>
                                    </p:anim>
                                    <p:animEffect transition="in" filter="wipe(up)">
                                      <p:cBhvr>
                                        <p:cTn id="28" dur="500"/>
                                        <p:tgtEl>
                                          <p:spTgt spid="23"/>
                                        </p:tgtEl>
                                      </p:cBhvr>
                                    </p:animEffect>
                                  </p:childTnLst>
                                </p:cTn>
                              </p:par>
                            </p:childTnLst>
                          </p:cTn>
                        </p:par>
                        <p:par>
                          <p:cTn id="29" fill="hold">
                            <p:stCondLst>
                              <p:cond delay="3150"/>
                            </p:stCondLst>
                            <p:childTnLst>
                              <p:par>
                                <p:cTn id="30" presetID="12" presetClass="entr" presetSubtype="4" fill="hold" grpId="0" nodeType="afterEffect">
                                  <p:stCondLst>
                                    <p:cond delay="0"/>
                                  </p:stCondLst>
                                  <p:iterate type="lt">
                                    <p:tmPct val="10000"/>
                                  </p:iterate>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p:tgtEl>
                                          <p:spTgt spid="24"/>
                                        </p:tgtEl>
                                        <p:attrNameLst>
                                          <p:attrName>ppt_y</p:attrName>
                                        </p:attrNameLst>
                                      </p:cBhvr>
                                      <p:tavLst>
                                        <p:tav tm="0">
                                          <p:val>
                                            <p:strVal val="#ppt_y+#ppt_h*1.125000"/>
                                          </p:val>
                                        </p:tav>
                                        <p:tav tm="100000">
                                          <p:val>
                                            <p:strVal val="#ppt_y"/>
                                          </p:val>
                                        </p:tav>
                                      </p:tavLst>
                                    </p:anim>
                                    <p:animEffect transition="in" filter="wipe(up)">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805992" y="26509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smtClean="0">
                <a:solidFill>
                  <a:srgbClr val="C00000"/>
                </a:solidFill>
                <a:cs typeface="+mn-ea"/>
                <a:sym typeface="+mn-lt"/>
              </a:rPr>
              <a:t>大语言模型</a:t>
            </a:r>
            <a:endParaRPr lang="zh-CN" altLang="en-US" sz="2400" dirty="0">
              <a:solidFill>
                <a:schemeClr val="tx1">
                  <a:lumMod val="75000"/>
                  <a:lumOff val="25000"/>
                </a:schemeClr>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7" name="TextBox 36"/>
          <p:cNvSpPr txBox="1"/>
          <p:nvPr>
            <p:custDataLst>
              <p:tags r:id="rId3"/>
            </p:custDataLst>
          </p:nvPr>
        </p:nvSpPr>
        <p:spPr>
          <a:xfrm>
            <a:off x="720090" y="1727835"/>
            <a:ext cx="3152775" cy="1529715"/>
          </a:xfrm>
          <a:prstGeom prst="rect">
            <a:avLst/>
          </a:prstGeom>
          <a:noFill/>
        </p:spPr>
        <p:txBody>
          <a:bodyPr wrap="square" lIns="91416" tIns="45708" rIns="91416" bIns="45708" rtlCol="0">
            <a:spAutoFit/>
          </a:bodyPr>
          <a:lstStyle/>
          <a:p>
            <a:pPr>
              <a:lnSpc>
                <a:spcPct val="130000"/>
              </a:lnSpc>
            </a:pPr>
            <a:r>
              <a:rPr lang="en-US" altLang="zh-CN" sz="4800" dirty="0">
                <a:solidFill>
                  <a:schemeClr val="tx1">
                    <a:lumMod val="85000"/>
                    <a:lumOff val="15000"/>
                  </a:schemeClr>
                </a:solidFill>
                <a:cs typeface="+mn-ea"/>
                <a:sym typeface="+mn-lt"/>
              </a:rPr>
              <a:t>  GPT-4</a:t>
            </a:r>
            <a:r>
              <a:rPr lang="zh-CN" altLang="en-US" sz="4800" dirty="0">
                <a:solidFill>
                  <a:schemeClr val="tx1">
                    <a:lumMod val="85000"/>
                    <a:lumOff val="15000"/>
                  </a:schemeClr>
                </a:solidFill>
                <a:cs typeface="+mn-ea"/>
                <a:sym typeface="+mn-lt"/>
              </a:rPr>
              <a:t>：</a:t>
            </a:r>
            <a:endParaRPr lang="zh-CN" altLang="en-US" sz="4800" dirty="0">
              <a:solidFill>
                <a:schemeClr val="tx1">
                  <a:lumMod val="85000"/>
                  <a:lumOff val="15000"/>
                </a:schemeClr>
              </a:solidFill>
              <a:cs typeface="+mn-ea"/>
              <a:sym typeface="+mn-lt"/>
            </a:endParaRPr>
          </a:p>
          <a:p>
            <a:pPr>
              <a:lnSpc>
                <a:spcPct val="130000"/>
              </a:lnSpc>
            </a:pPr>
            <a:r>
              <a:rPr lang="zh-CN" altLang="en-US" sz="2400" dirty="0">
                <a:solidFill>
                  <a:schemeClr val="tx1">
                    <a:lumMod val="85000"/>
                    <a:lumOff val="15000"/>
                  </a:schemeClr>
                </a:solidFill>
                <a:cs typeface="+mn-ea"/>
                <a:sym typeface="+mn-lt"/>
              </a:rPr>
              <a:t>多模态大语言模型</a:t>
            </a:r>
            <a:endParaRPr lang="zh-CN" altLang="en-US" sz="2400" dirty="0">
              <a:solidFill>
                <a:schemeClr val="tx1">
                  <a:lumMod val="85000"/>
                  <a:lumOff val="15000"/>
                </a:schemeClr>
              </a:solidFill>
              <a:cs typeface="+mn-ea"/>
              <a:sym typeface="+mn-lt"/>
            </a:endParaRPr>
          </a:p>
        </p:txBody>
      </p:sp>
      <p:pic>
        <p:nvPicPr>
          <p:cNvPr id="3" name="图片 2"/>
          <p:cNvPicPr>
            <a:picLocks noChangeAspect="1"/>
          </p:cNvPicPr>
          <p:nvPr/>
        </p:nvPicPr>
        <p:blipFill>
          <a:blip r:embed="rId4"/>
          <a:stretch>
            <a:fillRect/>
          </a:stretch>
        </p:blipFill>
        <p:spPr>
          <a:xfrm>
            <a:off x="805815" y="3429000"/>
            <a:ext cx="3439160" cy="2150745"/>
          </a:xfrm>
          <a:prstGeom prst="rect">
            <a:avLst/>
          </a:prstGeom>
        </p:spPr>
      </p:pic>
      <p:pic>
        <p:nvPicPr>
          <p:cNvPr id="6" name="图片 5"/>
          <p:cNvPicPr>
            <a:picLocks noChangeAspect="1"/>
          </p:cNvPicPr>
          <p:nvPr/>
        </p:nvPicPr>
        <p:blipFill>
          <a:blip r:embed="rId5"/>
          <a:stretch>
            <a:fillRect/>
          </a:stretch>
        </p:blipFill>
        <p:spPr>
          <a:xfrm>
            <a:off x="4158615" y="973455"/>
            <a:ext cx="3868420" cy="2078355"/>
          </a:xfrm>
          <a:prstGeom prst="rect">
            <a:avLst/>
          </a:prstGeom>
        </p:spPr>
      </p:pic>
      <p:pic>
        <p:nvPicPr>
          <p:cNvPr id="100" name="图片 99"/>
          <p:cNvPicPr/>
          <p:nvPr/>
        </p:nvPicPr>
        <p:blipFill>
          <a:blip r:embed="rId6"/>
          <a:stretch>
            <a:fillRect/>
          </a:stretch>
        </p:blipFill>
        <p:spPr>
          <a:xfrm>
            <a:off x="8347075" y="3528695"/>
            <a:ext cx="3587115" cy="2051050"/>
          </a:xfrm>
          <a:prstGeom prst="rect">
            <a:avLst/>
          </a:prstGeom>
          <a:noFill/>
          <a:ln w="9525">
            <a:noFill/>
          </a:ln>
        </p:spPr>
      </p:pic>
      <p:sp>
        <p:nvSpPr>
          <p:cNvPr id="7" name="文本框 6"/>
          <p:cNvSpPr txBox="1"/>
          <p:nvPr/>
        </p:nvSpPr>
        <p:spPr>
          <a:xfrm>
            <a:off x="4662170" y="3257550"/>
            <a:ext cx="6096000" cy="1530985"/>
          </a:xfrm>
          <a:prstGeom prst="rect">
            <a:avLst/>
          </a:prstGeom>
          <a:noFill/>
        </p:spPr>
        <p:txBody>
          <a:bodyPr wrap="square" rtlCol="0" anchor="t">
            <a:spAutoFit/>
          </a:bodyPr>
          <a:p>
            <a:pPr>
              <a:lnSpc>
                <a:spcPct val="130000"/>
              </a:lnSpc>
            </a:pPr>
            <a:r>
              <a:rPr lang="en-US" altLang="zh-CN" sz="4800" dirty="0">
                <a:solidFill>
                  <a:schemeClr val="tx1">
                    <a:lumMod val="85000"/>
                    <a:lumOff val="15000"/>
                  </a:schemeClr>
                </a:solidFill>
                <a:cs typeface="+mn-ea"/>
                <a:sym typeface="+mn-lt"/>
              </a:rPr>
              <a:t>  SORA</a:t>
            </a:r>
            <a:r>
              <a:rPr lang="zh-CN" altLang="en-US" sz="4800" dirty="0">
                <a:solidFill>
                  <a:schemeClr val="tx1">
                    <a:lumMod val="85000"/>
                    <a:lumOff val="15000"/>
                  </a:schemeClr>
                </a:solidFill>
                <a:cs typeface="+mn-ea"/>
                <a:sym typeface="+mn-lt"/>
              </a:rPr>
              <a:t>：</a:t>
            </a:r>
            <a:endParaRPr lang="zh-CN" altLang="en-US" sz="4800" dirty="0">
              <a:solidFill>
                <a:schemeClr val="tx1">
                  <a:lumMod val="85000"/>
                  <a:lumOff val="15000"/>
                </a:schemeClr>
              </a:solidFill>
              <a:cs typeface="+mn-ea"/>
              <a:sym typeface="+mn-lt"/>
            </a:endParaRPr>
          </a:p>
          <a:p>
            <a:pPr>
              <a:lnSpc>
                <a:spcPct val="130000"/>
              </a:lnSpc>
            </a:pPr>
            <a:r>
              <a:rPr lang="zh-CN" altLang="en-US" sz="2400" dirty="0">
                <a:solidFill>
                  <a:schemeClr val="tx1">
                    <a:lumMod val="85000"/>
                    <a:lumOff val="15000"/>
                  </a:schemeClr>
                </a:solidFill>
                <a:cs typeface="+mn-ea"/>
                <a:sym typeface="+mn-lt"/>
              </a:rPr>
              <a:t>根据文本描述生成视频</a:t>
            </a:r>
            <a:endParaRPr lang="zh-CN" altLang="en-US" sz="2400" dirty="0">
              <a:solidFill>
                <a:schemeClr val="tx1">
                  <a:lumMod val="85000"/>
                  <a:lumOff val="15000"/>
                </a:schemeClr>
              </a:solidFill>
              <a:cs typeface="+mn-ea"/>
              <a:sym typeface="+mn-lt"/>
            </a:endParaRPr>
          </a:p>
        </p:txBody>
      </p:sp>
      <p:sp>
        <p:nvSpPr>
          <p:cNvPr id="9" name="文本框 8"/>
          <p:cNvSpPr txBox="1"/>
          <p:nvPr/>
        </p:nvSpPr>
        <p:spPr>
          <a:xfrm>
            <a:off x="8027035" y="1898015"/>
            <a:ext cx="6096000" cy="1530985"/>
          </a:xfrm>
          <a:prstGeom prst="rect">
            <a:avLst/>
          </a:prstGeom>
          <a:noFill/>
        </p:spPr>
        <p:txBody>
          <a:bodyPr wrap="square" rtlCol="0" anchor="t">
            <a:spAutoFit/>
          </a:bodyPr>
          <a:p>
            <a:pPr>
              <a:lnSpc>
                <a:spcPct val="130000"/>
              </a:lnSpc>
            </a:pPr>
            <a:r>
              <a:rPr lang="en-US" altLang="zh-CN" sz="4800" dirty="0">
                <a:solidFill>
                  <a:schemeClr val="tx1">
                    <a:lumMod val="85000"/>
                    <a:lumOff val="15000"/>
                  </a:schemeClr>
                </a:solidFill>
                <a:cs typeface="+mn-ea"/>
                <a:sym typeface="+mn-lt"/>
              </a:rPr>
              <a:t>  </a:t>
            </a:r>
            <a:r>
              <a:rPr lang="zh-CN" altLang="en-US" sz="4800" dirty="0">
                <a:solidFill>
                  <a:schemeClr val="tx1">
                    <a:lumMod val="85000"/>
                    <a:lumOff val="15000"/>
                  </a:schemeClr>
                </a:solidFill>
                <a:cs typeface="+mn-ea"/>
                <a:sym typeface="+mn-lt"/>
              </a:rPr>
              <a:t>文心</a:t>
            </a:r>
            <a:r>
              <a:rPr lang="zh-CN" altLang="en-US" sz="4800" dirty="0">
                <a:solidFill>
                  <a:schemeClr val="tx1">
                    <a:lumMod val="85000"/>
                    <a:lumOff val="15000"/>
                  </a:schemeClr>
                </a:solidFill>
                <a:cs typeface="+mn-ea"/>
                <a:sym typeface="+mn-lt"/>
              </a:rPr>
              <a:t>一言：</a:t>
            </a:r>
            <a:endParaRPr lang="zh-CN" altLang="en-US" sz="4800" dirty="0">
              <a:solidFill>
                <a:schemeClr val="tx1">
                  <a:lumMod val="85000"/>
                  <a:lumOff val="15000"/>
                </a:schemeClr>
              </a:solidFill>
              <a:cs typeface="+mn-ea"/>
              <a:sym typeface="+mn-lt"/>
            </a:endParaRPr>
          </a:p>
          <a:p>
            <a:pPr>
              <a:lnSpc>
                <a:spcPct val="130000"/>
              </a:lnSpc>
            </a:pPr>
            <a:r>
              <a:rPr lang="zh-CN" altLang="en-US" sz="2400" dirty="0">
                <a:solidFill>
                  <a:schemeClr val="tx1">
                    <a:lumMod val="85000"/>
                    <a:lumOff val="15000"/>
                  </a:schemeClr>
                </a:solidFill>
                <a:cs typeface="+mn-ea"/>
                <a:sym typeface="+mn-lt"/>
              </a:rPr>
              <a:t>百度推出的一款智能创作助手</a:t>
            </a:r>
            <a:endParaRPr lang="zh-CN" altLang="en-US" sz="2400" dirty="0">
              <a:solidFill>
                <a:schemeClr val="tx1">
                  <a:lumMod val="85000"/>
                  <a:lumOff val="15000"/>
                </a:schemeClr>
              </a:solidFill>
              <a:cs typeface="+mn-ea"/>
              <a:sym typeface="+mn-lt"/>
            </a:endParaRPr>
          </a:p>
        </p:txBody>
      </p:sp>
    </p:spTree>
  </p:cSld>
  <p:clrMapOvr>
    <a:masterClrMapping/>
  </p:clrMapOvr>
  <p:transition advTm="5148">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2" name="文本占位符 4"/>
          <p:cNvSpPr txBox="1"/>
          <p:nvPr/>
        </p:nvSpPr>
        <p:spPr>
          <a:xfrm>
            <a:off x="92981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smtClean="0">
                <a:solidFill>
                  <a:srgbClr val="C00000"/>
                </a:solidFill>
                <a:cs typeface="+mn-ea"/>
                <a:sym typeface="+mn-lt"/>
              </a:rPr>
              <a:t>大语言模型</a:t>
            </a:r>
            <a:endParaRPr lang="zh-CN" altLang="en-US" sz="2400" dirty="0">
              <a:solidFill>
                <a:schemeClr val="tx1">
                  <a:lumMod val="75000"/>
                  <a:lumOff val="25000"/>
                </a:schemeClr>
              </a:solidFill>
              <a:cs typeface="+mn-ea"/>
              <a:sym typeface="+mn-lt"/>
            </a:endParaRPr>
          </a:p>
        </p:txBody>
      </p:sp>
      <p:pic>
        <p:nvPicPr>
          <p:cNvPr id="101" name="图片 100"/>
          <p:cNvPicPr/>
          <p:nvPr/>
        </p:nvPicPr>
        <p:blipFill>
          <a:blip r:embed="rId3"/>
          <a:stretch>
            <a:fillRect/>
          </a:stretch>
        </p:blipFill>
        <p:spPr>
          <a:xfrm>
            <a:off x="720090" y="2143125"/>
            <a:ext cx="3441700" cy="3594100"/>
          </a:xfrm>
          <a:prstGeom prst="rect">
            <a:avLst/>
          </a:prstGeom>
          <a:noFill/>
          <a:ln w="9525">
            <a:noFill/>
          </a:ln>
        </p:spPr>
      </p:pic>
      <p:sp>
        <p:nvSpPr>
          <p:cNvPr id="3" name="文本框 2"/>
          <p:cNvSpPr txBox="1"/>
          <p:nvPr/>
        </p:nvSpPr>
        <p:spPr>
          <a:xfrm>
            <a:off x="1650365" y="1516380"/>
            <a:ext cx="4064000" cy="368300"/>
          </a:xfrm>
          <a:prstGeom prst="rect">
            <a:avLst/>
          </a:prstGeom>
          <a:noFill/>
        </p:spPr>
        <p:txBody>
          <a:bodyPr wrap="square" rtlCol="0">
            <a:spAutoFit/>
          </a:bodyPr>
          <a:p>
            <a:r>
              <a:rPr lang="zh-CN" altLang="en-US"/>
              <a:t>文本</a:t>
            </a:r>
            <a:r>
              <a:rPr lang="zh-CN" altLang="en-US"/>
              <a:t>创作</a:t>
            </a:r>
            <a:endParaRPr lang="zh-CN" altLang="en-US"/>
          </a:p>
        </p:txBody>
      </p:sp>
      <p:sp>
        <p:nvSpPr>
          <p:cNvPr id="9" name="文本框 8"/>
          <p:cNvSpPr txBox="1"/>
          <p:nvPr/>
        </p:nvSpPr>
        <p:spPr>
          <a:xfrm>
            <a:off x="4426585" y="427990"/>
            <a:ext cx="4064000" cy="829945"/>
          </a:xfrm>
          <a:prstGeom prst="rect">
            <a:avLst/>
          </a:prstGeom>
          <a:noFill/>
        </p:spPr>
        <p:txBody>
          <a:bodyPr wrap="square" rtlCol="0">
            <a:spAutoFit/>
          </a:bodyPr>
          <a:p>
            <a:r>
              <a:rPr lang="en-US" altLang="zh-CN" sz="4800">
                <a:solidFill>
                  <a:srgbClr val="C00000"/>
                </a:solidFill>
              </a:rPr>
              <a:t>GPT-4</a:t>
            </a:r>
            <a:endParaRPr lang="en-US" altLang="zh-CN" sz="4800">
              <a:solidFill>
                <a:srgbClr val="C00000"/>
              </a:solidFill>
            </a:endParaRPr>
          </a:p>
        </p:txBody>
      </p:sp>
      <p:sp>
        <p:nvSpPr>
          <p:cNvPr id="16" name="文本框 15"/>
          <p:cNvSpPr txBox="1"/>
          <p:nvPr/>
        </p:nvSpPr>
        <p:spPr>
          <a:xfrm>
            <a:off x="5504815" y="1546860"/>
            <a:ext cx="4064000" cy="368300"/>
          </a:xfrm>
          <a:prstGeom prst="rect">
            <a:avLst/>
          </a:prstGeom>
          <a:noFill/>
        </p:spPr>
        <p:txBody>
          <a:bodyPr wrap="square" rtlCol="0">
            <a:spAutoFit/>
          </a:bodyPr>
          <a:p>
            <a:r>
              <a:rPr lang="zh-CN" altLang="en-US"/>
              <a:t>语音</a:t>
            </a:r>
            <a:r>
              <a:rPr lang="zh-CN" altLang="en-US"/>
              <a:t>交互</a:t>
            </a:r>
            <a:endParaRPr lang="zh-CN" altLang="en-US"/>
          </a:p>
        </p:txBody>
      </p:sp>
      <p:pic>
        <p:nvPicPr>
          <p:cNvPr id="17" name="图片 16"/>
          <p:cNvPicPr>
            <a:picLocks noChangeAspect="1"/>
          </p:cNvPicPr>
          <p:nvPr/>
        </p:nvPicPr>
        <p:blipFill>
          <a:blip r:embed="rId4"/>
          <a:stretch>
            <a:fillRect/>
          </a:stretch>
        </p:blipFill>
        <p:spPr>
          <a:xfrm>
            <a:off x="4737100" y="2143125"/>
            <a:ext cx="3169920" cy="3529965"/>
          </a:xfrm>
          <a:prstGeom prst="rect">
            <a:avLst/>
          </a:prstGeom>
        </p:spPr>
      </p:pic>
      <p:pic>
        <p:nvPicPr>
          <p:cNvPr id="23" name="图片 22"/>
          <p:cNvPicPr>
            <a:picLocks noChangeAspect="1"/>
          </p:cNvPicPr>
          <p:nvPr/>
        </p:nvPicPr>
        <p:blipFill>
          <a:blip r:embed="rId5"/>
          <a:stretch>
            <a:fillRect/>
          </a:stretch>
        </p:blipFill>
        <p:spPr>
          <a:xfrm>
            <a:off x="8742680" y="2094230"/>
            <a:ext cx="2999105" cy="3575050"/>
          </a:xfrm>
          <a:prstGeom prst="rect">
            <a:avLst/>
          </a:prstGeom>
        </p:spPr>
      </p:pic>
      <p:sp>
        <p:nvSpPr>
          <p:cNvPr id="33" name="文本框 32"/>
          <p:cNvSpPr txBox="1"/>
          <p:nvPr/>
        </p:nvSpPr>
        <p:spPr>
          <a:xfrm>
            <a:off x="9568815" y="1474470"/>
            <a:ext cx="4064000" cy="368300"/>
          </a:xfrm>
          <a:prstGeom prst="rect">
            <a:avLst/>
          </a:prstGeom>
          <a:noFill/>
        </p:spPr>
        <p:txBody>
          <a:bodyPr wrap="square" rtlCol="0">
            <a:spAutoFit/>
          </a:bodyPr>
          <a:p>
            <a:r>
              <a:rPr lang="zh-CN" altLang="en-US"/>
              <a:t>代码</a:t>
            </a:r>
            <a:r>
              <a:rPr lang="zh-CN" altLang="en-US"/>
              <a:t>生成</a:t>
            </a:r>
            <a:endParaRPr lang="zh-CN" altLang="en-US"/>
          </a:p>
        </p:txBody>
      </p:sp>
    </p:spTree>
  </p:cSld>
  <p:clrMapOvr>
    <a:masterClrMapping/>
  </p:clrMapOvr>
  <p:transition advTm="6318">
    <p:comb/>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17" name="文本占位符 4"/>
          <p:cNvSpPr txBox="1"/>
          <p:nvPr/>
        </p:nvSpPr>
        <p:spPr>
          <a:xfrm>
            <a:off x="847267" y="29176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smtClean="0">
                <a:solidFill>
                  <a:srgbClr val="C00000"/>
                </a:solidFill>
                <a:cs typeface="+mn-ea"/>
                <a:sym typeface="+mn-lt"/>
              </a:rPr>
              <a:t>大语言模型</a:t>
            </a:r>
            <a:endParaRPr lang="zh-CN" altLang="en-US" sz="2400" dirty="0">
              <a:solidFill>
                <a:schemeClr val="tx1">
                  <a:lumMod val="75000"/>
                  <a:lumOff val="25000"/>
                </a:schemeClr>
              </a:solidFill>
              <a:cs typeface="+mn-ea"/>
              <a:sym typeface="+mn-lt"/>
            </a:endParaRPr>
          </a:p>
        </p:txBody>
      </p:sp>
      <p:pic>
        <p:nvPicPr>
          <p:cNvPr id="19" name="sora4">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3308350" y="1476375"/>
            <a:ext cx="8310245" cy="4426585"/>
          </a:xfrm>
          <a:prstGeom prst="rect">
            <a:avLst/>
          </a:prstGeom>
        </p:spPr>
      </p:pic>
      <p:sp>
        <p:nvSpPr>
          <p:cNvPr id="20" name="文本框 19"/>
          <p:cNvSpPr txBox="1"/>
          <p:nvPr/>
        </p:nvSpPr>
        <p:spPr>
          <a:xfrm>
            <a:off x="5141595" y="703580"/>
            <a:ext cx="5568950" cy="521970"/>
          </a:xfrm>
          <a:prstGeom prst="rect">
            <a:avLst/>
          </a:prstGeom>
          <a:noFill/>
        </p:spPr>
        <p:txBody>
          <a:bodyPr wrap="square" rtlCol="0">
            <a:spAutoFit/>
          </a:bodyPr>
          <a:p>
            <a:r>
              <a:rPr lang="en-US" altLang="zh-CN" sz="2800"/>
              <a:t>SORA</a:t>
            </a:r>
            <a:r>
              <a:rPr lang="zh-CN" altLang="en-US" sz="2800"/>
              <a:t>根据文本</a:t>
            </a:r>
            <a:r>
              <a:rPr lang="zh-CN" altLang="en-US" sz="2800"/>
              <a:t>描述生成的视频</a:t>
            </a:r>
            <a:endParaRPr lang="zh-CN" altLang="en-US" sz="2800"/>
          </a:p>
        </p:txBody>
      </p:sp>
      <p:sp>
        <p:nvSpPr>
          <p:cNvPr id="21" name="文本框 20"/>
          <p:cNvSpPr txBox="1"/>
          <p:nvPr/>
        </p:nvSpPr>
        <p:spPr>
          <a:xfrm>
            <a:off x="295275" y="1735455"/>
            <a:ext cx="2745740" cy="3335655"/>
          </a:xfrm>
          <a:prstGeom prst="rect">
            <a:avLst/>
          </a:prstGeom>
          <a:noFill/>
        </p:spPr>
        <p:txBody>
          <a:bodyPr wrap="square" rtlCol="0" anchor="t">
            <a:noAutofit/>
          </a:bodyPr>
          <a:p>
            <a:pPr>
              <a:lnSpc>
                <a:spcPct val="110000"/>
              </a:lnSpc>
            </a:pPr>
            <a:r>
              <a:rPr lang="en-US" altLang="zh-CN" sz="2400"/>
              <a:t>      </a:t>
            </a:r>
            <a:r>
              <a:rPr lang="zh-CN" altLang="en-US" sz="2400"/>
              <a:t>Sora能够创造出包含多个角色、特定动作类型以及与主题和背景相符的详细场景。这款模型不仅能理解用户的指令，还能洞察这些元素在现实世界中的表现。</a:t>
            </a:r>
            <a:endParaRPr lang="zh-CN" altLang="en-US" sz="2400"/>
          </a:p>
        </p:txBody>
      </p:sp>
    </p:spTree>
  </p:cSld>
  <p:clrMapOvr>
    <a:masterClrMapping/>
  </p:clrMapOvr>
  <p:transition advTm="4633">
    <p:comb/>
  </p:transition>
  <p:timing>
    <p:tnLst>
      <p:par>
        <p:cTn id="1" dur="indefinite" restart="never" nodeType="tmRoot">
          <p:childTnLst>
            <p:video fullScrn="0">
              <p:cMediaNode>
                <p:cTn id="2" fill="hold" display="1">
                  <p:stCondLst>
                    <p:cond delay="indefinite"/>
                  </p:stCondLst>
                </p:cTn>
                <p:tgtEl>
                  <p:spTgt spid="19"/>
                </p:tgtEl>
              </p:cMediaNode>
            </p:video>
            <p:seq concurrent="1" nextAc="seek">
              <p:cTn id="3" restart="whenNotActive" fill="hold" evtFilter="cancelBubble" nodeType="interactiveSeq">
                <p:stCondLst>
                  <p:cond evt="onClick" delay="0">
                    <p:tgtEl>
                      <p:spTgt spid="19"/>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D:\lky\素材\图文关系\73e17fd50b174d0b9edc35e50965dbf4.jpg73e17fd50b174d0b9edc35e50965dbf4"/>
          <p:cNvPicPr>
            <a:picLocks noChangeAspect="1"/>
          </p:cNvPicPr>
          <p:nvPr>
            <p:custDataLst>
              <p:tags r:id="rId1"/>
            </p:custDataLst>
          </p:nvPr>
        </p:nvPicPr>
        <p:blipFill>
          <a:blip r:embed="rId2">
            <a:lum bright="-6000" contrast="-18000"/>
          </a:blip>
          <a:srcRect l="45889" r="45889"/>
          <a:stretch>
            <a:fillRect/>
          </a:stretch>
        </p:blipFill>
        <p:spPr>
          <a:xfrm>
            <a:off x="9628505" y="1402715"/>
            <a:ext cx="2564130" cy="4781550"/>
          </a:xfrm>
          <a:custGeom>
            <a:avLst/>
            <a:gdLst/>
            <a:ahLst/>
            <a:cxnLst>
              <a:cxn ang="3">
                <a:pos x="hc" y="t"/>
              </a:cxn>
              <a:cxn ang="cd2">
                <a:pos x="l" y="vc"/>
              </a:cxn>
              <a:cxn ang="cd4">
                <a:pos x="hc" y="b"/>
              </a:cxn>
              <a:cxn ang="0">
                <a:pos x="r" y="vc"/>
              </a:cxn>
            </a:cxnLst>
            <a:rect l="l" t="t" r="r" b="b"/>
            <a:pathLst>
              <a:path w="4038" h="5792">
                <a:moveTo>
                  <a:pt x="0" y="0"/>
                </a:moveTo>
                <a:lnTo>
                  <a:pt x="4038" y="0"/>
                </a:lnTo>
                <a:lnTo>
                  <a:pt x="4038" y="5792"/>
                </a:lnTo>
                <a:lnTo>
                  <a:pt x="0" y="5792"/>
                </a:lnTo>
                <a:lnTo>
                  <a:pt x="0" y="0"/>
                </a:ln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8" name="图片 7" descr="D:\lky\素材\图文关系\701ac73d947a4f48aed0d5620b760feb1.jpg701ac73d947a4f48aed0d5620b760feb1"/>
          <p:cNvPicPr>
            <a:picLocks noChangeAspect="1"/>
          </p:cNvPicPr>
          <p:nvPr>
            <p:custDataLst>
              <p:tags r:id="rId3"/>
            </p:custDataLst>
          </p:nvPr>
        </p:nvPicPr>
        <p:blipFill>
          <a:blip r:embed="rId4"/>
          <a:srcRect t="23167" b="23167"/>
          <a:stretch>
            <a:fillRect/>
          </a:stretch>
        </p:blipFill>
        <p:spPr>
          <a:xfrm>
            <a:off x="716915" y="1402715"/>
            <a:ext cx="8912225" cy="4782820"/>
          </a:xfrm>
          <a:custGeom>
            <a:avLst/>
            <a:gdLst/>
            <a:ahLst/>
            <a:cxnLst>
              <a:cxn ang="3">
                <a:pos x="hc" y="t"/>
              </a:cxn>
              <a:cxn ang="cd2">
                <a:pos x="l" y="vc"/>
              </a:cxn>
              <a:cxn ang="cd4">
                <a:pos x="hc" y="b"/>
              </a:cxn>
              <a:cxn ang="0">
                <a:pos x="r" y="vc"/>
              </a:cxn>
            </a:cxnLst>
            <a:rect l="l" t="t" r="r" b="b"/>
            <a:pathLst>
              <a:path w="9868" h="5792">
                <a:moveTo>
                  <a:pt x="0" y="0"/>
                </a:moveTo>
                <a:lnTo>
                  <a:pt x="9868" y="0"/>
                </a:lnTo>
                <a:lnTo>
                  <a:pt x="9868" y="5792"/>
                </a:lnTo>
                <a:lnTo>
                  <a:pt x="0" y="5792"/>
                </a:lnTo>
                <a:lnTo>
                  <a:pt x="0" y="0"/>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7" name="矩形 6"/>
          <p:cNvSpPr/>
          <p:nvPr>
            <p:custDataLst>
              <p:tags r:id="rId5"/>
            </p:custDataLst>
          </p:nvPr>
        </p:nvSpPr>
        <p:spPr>
          <a:xfrm>
            <a:off x="6525895" y="1403350"/>
            <a:ext cx="3102610" cy="4782185"/>
          </a:xfrm>
          <a:prstGeom prst="rect">
            <a:avLst/>
          </a:prstGeom>
          <a:solidFill>
            <a:schemeClr val="accent1">
              <a:alpha val="44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标题"/>
          <p:cNvSpPr txBox="1"/>
          <p:nvPr>
            <p:custDataLst>
              <p:tags r:id="rId6"/>
            </p:custDataLst>
          </p:nvPr>
        </p:nvSpPr>
        <p:spPr>
          <a:xfrm>
            <a:off x="6936740" y="1958975"/>
            <a:ext cx="2280920" cy="1082040"/>
          </a:xfrm>
          <a:prstGeom prst="rect">
            <a:avLst/>
          </a:prstGeom>
          <a:noFill/>
        </p:spPr>
        <p:txBody>
          <a:bodyPr wrap="square" lIns="0" tIns="0" rIns="0" bIns="36195" rtlCol="0" anchor="b" anchorCtr="0">
            <a:noAutofit/>
          </a:bodyPr>
          <a:lstStyle/>
          <a:p>
            <a:pPr lvl="0" indent="0" algn="ctr">
              <a:buClr>
                <a:srgbClr val="000000"/>
              </a:buClr>
              <a:buSzPct val="70000"/>
              <a:buNone/>
            </a:pPr>
            <a:r>
              <a:rPr lang="zh-CN" altLang="en-US" sz="2200" b="1" spc="300" dirty="0">
                <a:solidFill>
                  <a:schemeClr val="lt1">
                    <a:lumMod val="100000"/>
                  </a:schemeClr>
                </a:solidFill>
                <a:ea typeface="+mj-ea"/>
                <a:sym typeface="+mn-ea"/>
              </a:rPr>
              <a:t>单击添加标题</a:t>
            </a:r>
            <a:endParaRPr lang="zh-CN" altLang="en-US" sz="2200" b="1" spc="300" dirty="0">
              <a:solidFill>
                <a:schemeClr val="lt1">
                  <a:lumMod val="100000"/>
                </a:schemeClr>
              </a:solidFill>
              <a:ea typeface="+mj-ea"/>
              <a:sym typeface="+mn-ea"/>
            </a:endParaRPr>
          </a:p>
        </p:txBody>
      </p:sp>
      <p:sp>
        <p:nvSpPr>
          <p:cNvPr id="10" name="正文"/>
          <p:cNvSpPr txBox="1"/>
          <p:nvPr>
            <p:custDataLst>
              <p:tags r:id="rId7"/>
            </p:custDataLst>
          </p:nvPr>
        </p:nvSpPr>
        <p:spPr>
          <a:xfrm>
            <a:off x="6936740" y="3322320"/>
            <a:ext cx="2280920" cy="2039620"/>
          </a:xfrm>
          <a:prstGeom prst="rect">
            <a:avLst/>
          </a:prstGeom>
          <a:noFill/>
        </p:spPr>
        <p:txBody>
          <a:bodyPr wrap="square" lIns="0" tIns="0" rIns="0" bIns="0" rtlCol="0" anchor="t" anchorCtr="0">
            <a:noAutofit/>
          </a:bodyPr>
          <a:lstStyle/>
          <a:p>
            <a:pPr indent="0" algn="l" fontAlgn="auto">
              <a:lnSpc>
                <a:spcPct val="130000"/>
              </a:lnSpc>
              <a:buClr>
                <a:srgbClr val="376FFF"/>
              </a:buClr>
              <a:buSzPct val="80000"/>
              <a:buNone/>
            </a:pPr>
            <a:r>
              <a:rPr lang="zh-CN" altLang="en-US" sz="1400" spc="150" dirty="0">
                <a:solidFill>
                  <a:schemeClr val="lt1">
                    <a:lumMod val="100000"/>
                  </a:schemeClr>
                </a:solidFill>
                <a:sym typeface="+mn-ea"/>
              </a:rPr>
              <a:t>SORA根据文本描述生成的视频</a:t>
            </a:r>
            <a:endParaRPr lang="zh-CN" altLang="en-US" sz="1400" spc="150" dirty="0">
              <a:solidFill>
                <a:schemeClr val="lt1">
                  <a:lumMod val="100000"/>
                </a:schemeClr>
              </a:solidFill>
              <a:sym typeface="+mn-ea"/>
            </a:endParaRPr>
          </a:p>
        </p:txBody>
      </p:sp>
      <p:sp>
        <p:nvSpPr>
          <p:cNvPr id="2" name="标题 1"/>
          <p:cNvSpPr>
            <a:spLocks noGrp="1"/>
          </p:cNvSpPr>
          <p:nvPr>
            <p:ph type="title"/>
            <p:custDataLst>
              <p:tags r:id="rId8"/>
            </p:custDataLst>
          </p:nvPr>
        </p:nvSpPr>
        <p:spPr/>
        <p:txBody>
          <a:bodyPr/>
          <a:lstStyle/>
          <a:p>
            <a:r>
              <a:rPr lang="zh-CN" altLang="en-US" dirty="0"/>
              <a:t>大语言模型</a:t>
            </a:r>
            <a:endParaRPr lang="zh-CN" altLang="en-US" dirty="0"/>
          </a:p>
        </p:txBody>
      </p:sp>
    </p:spTree>
    <p:custDataLst>
      <p:tags r:id="rId9"/>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17" name="文本占位符 4"/>
          <p:cNvSpPr txBox="1"/>
          <p:nvPr/>
        </p:nvSpPr>
        <p:spPr>
          <a:xfrm>
            <a:off x="847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smtClean="0">
                <a:solidFill>
                  <a:srgbClr val="C00000"/>
                </a:solidFill>
                <a:cs typeface="+mn-ea"/>
                <a:sym typeface="+mn-lt"/>
              </a:rPr>
              <a:t>大语言模型</a:t>
            </a:r>
            <a:endParaRPr lang="zh-CN" altLang="en-US" sz="2400" dirty="0">
              <a:solidFill>
                <a:schemeClr val="tx1">
                  <a:lumMod val="75000"/>
                  <a:lumOff val="25000"/>
                </a:schemeClr>
              </a:solidFill>
              <a:cs typeface="+mn-ea"/>
              <a:sym typeface="+mn-lt"/>
            </a:endParaRPr>
          </a:p>
        </p:txBody>
      </p:sp>
      <p:pic>
        <p:nvPicPr>
          <p:cNvPr id="3" name="图片 2"/>
          <p:cNvPicPr>
            <a:picLocks noChangeAspect="1"/>
          </p:cNvPicPr>
          <p:nvPr/>
        </p:nvPicPr>
        <p:blipFill>
          <a:blip r:embed="rId3"/>
          <a:stretch>
            <a:fillRect/>
          </a:stretch>
        </p:blipFill>
        <p:spPr>
          <a:xfrm>
            <a:off x="502285" y="1834515"/>
            <a:ext cx="3601085" cy="3714115"/>
          </a:xfrm>
          <a:prstGeom prst="rect">
            <a:avLst/>
          </a:prstGeom>
        </p:spPr>
      </p:pic>
      <p:pic>
        <p:nvPicPr>
          <p:cNvPr id="4" name="图片 3"/>
          <p:cNvPicPr>
            <a:picLocks noChangeAspect="1"/>
          </p:cNvPicPr>
          <p:nvPr/>
        </p:nvPicPr>
        <p:blipFill>
          <a:blip r:embed="rId4"/>
          <a:stretch>
            <a:fillRect/>
          </a:stretch>
        </p:blipFill>
        <p:spPr>
          <a:xfrm>
            <a:off x="4412615" y="1966595"/>
            <a:ext cx="3361055" cy="3714115"/>
          </a:xfrm>
          <a:prstGeom prst="rect">
            <a:avLst/>
          </a:prstGeom>
        </p:spPr>
      </p:pic>
      <p:pic>
        <p:nvPicPr>
          <p:cNvPr id="6" name="图片 5"/>
          <p:cNvPicPr>
            <a:picLocks noChangeAspect="1"/>
          </p:cNvPicPr>
          <p:nvPr/>
        </p:nvPicPr>
        <p:blipFill>
          <a:blip r:embed="rId5"/>
          <a:stretch>
            <a:fillRect/>
          </a:stretch>
        </p:blipFill>
        <p:spPr>
          <a:xfrm>
            <a:off x="8234045" y="1808480"/>
            <a:ext cx="3522345" cy="3915410"/>
          </a:xfrm>
          <a:prstGeom prst="rect">
            <a:avLst/>
          </a:prstGeom>
        </p:spPr>
      </p:pic>
      <p:sp>
        <p:nvSpPr>
          <p:cNvPr id="9" name="文本框 8"/>
          <p:cNvSpPr txBox="1"/>
          <p:nvPr/>
        </p:nvSpPr>
        <p:spPr>
          <a:xfrm>
            <a:off x="1757680" y="1316990"/>
            <a:ext cx="4064000" cy="368300"/>
          </a:xfrm>
          <a:prstGeom prst="rect">
            <a:avLst/>
          </a:prstGeom>
          <a:noFill/>
        </p:spPr>
        <p:txBody>
          <a:bodyPr wrap="square" rtlCol="0">
            <a:spAutoFit/>
          </a:bodyPr>
          <a:p>
            <a:r>
              <a:rPr lang="zh-CN" altLang="en-US"/>
              <a:t>插图</a:t>
            </a:r>
            <a:r>
              <a:rPr lang="zh-CN" altLang="en-US"/>
              <a:t>创作</a:t>
            </a:r>
            <a:endParaRPr lang="zh-CN" altLang="en-US"/>
          </a:p>
        </p:txBody>
      </p:sp>
      <p:sp>
        <p:nvSpPr>
          <p:cNvPr id="10" name="文本框 9"/>
          <p:cNvSpPr txBox="1"/>
          <p:nvPr/>
        </p:nvSpPr>
        <p:spPr>
          <a:xfrm>
            <a:off x="5113655" y="1316990"/>
            <a:ext cx="4064000" cy="368300"/>
          </a:xfrm>
          <a:prstGeom prst="rect">
            <a:avLst/>
          </a:prstGeom>
          <a:noFill/>
        </p:spPr>
        <p:txBody>
          <a:bodyPr wrap="square" rtlCol="0">
            <a:spAutoFit/>
          </a:bodyPr>
          <a:p>
            <a:r>
              <a:rPr lang="zh-CN" altLang="en-US"/>
              <a:t>代码</a:t>
            </a:r>
            <a:r>
              <a:rPr lang="zh-CN" altLang="en-US"/>
              <a:t>生成</a:t>
            </a:r>
            <a:endParaRPr lang="zh-CN" altLang="en-US"/>
          </a:p>
        </p:txBody>
      </p:sp>
      <p:sp>
        <p:nvSpPr>
          <p:cNvPr id="11" name="文本框 10"/>
          <p:cNvSpPr txBox="1"/>
          <p:nvPr/>
        </p:nvSpPr>
        <p:spPr>
          <a:xfrm>
            <a:off x="9323070" y="1316990"/>
            <a:ext cx="4064000" cy="368300"/>
          </a:xfrm>
          <a:prstGeom prst="rect">
            <a:avLst/>
          </a:prstGeom>
          <a:noFill/>
        </p:spPr>
        <p:txBody>
          <a:bodyPr wrap="square" rtlCol="0">
            <a:spAutoFit/>
          </a:bodyPr>
          <a:p>
            <a:r>
              <a:rPr lang="zh-CN" altLang="en-US"/>
              <a:t>论文</a:t>
            </a:r>
            <a:r>
              <a:rPr lang="zh-CN" altLang="en-US"/>
              <a:t>速读</a:t>
            </a:r>
            <a:endParaRPr lang="zh-CN" altLang="en-US"/>
          </a:p>
        </p:txBody>
      </p:sp>
      <p:sp>
        <p:nvSpPr>
          <p:cNvPr id="12" name="文本框 11"/>
          <p:cNvSpPr txBox="1"/>
          <p:nvPr/>
        </p:nvSpPr>
        <p:spPr>
          <a:xfrm>
            <a:off x="4792980" y="264795"/>
            <a:ext cx="4064000" cy="768350"/>
          </a:xfrm>
          <a:prstGeom prst="rect">
            <a:avLst/>
          </a:prstGeom>
          <a:noFill/>
        </p:spPr>
        <p:txBody>
          <a:bodyPr wrap="square" rtlCol="0">
            <a:spAutoFit/>
          </a:bodyPr>
          <a:p>
            <a:r>
              <a:rPr lang="zh-CN" altLang="en-US" sz="4400">
                <a:solidFill>
                  <a:srgbClr val="C00000"/>
                </a:solidFill>
              </a:rPr>
              <a:t>文心一言</a:t>
            </a:r>
            <a:endParaRPr lang="zh-CN" altLang="en-US" sz="4400">
              <a:solidFill>
                <a:srgbClr val="C00000"/>
              </a:solidFill>
            </a:endParaRPr>
          </a:p>
        </p:txBody>
      </p:sp>
    </p:spTree>
  </p:cSld>
  <p:clrMapOvr>
    <a:masterClrMapping/>
  </p:clrMapOvr>
  <p:transition advTm="4633">
    <p:comb/>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0"/>
          <p:cNvPicPr>
            <a:picLocks noChangeAspect="1"/>
          </p:cNvPicPr>
          <p:nvPr/>
        </p:nvPicPr>
        <p:blipFill>
          <a:blip r:embed="rId1"/>
          <a:stretch>
            <a:fillRect/>
          </a:stretch>
        </p:blipFill>
        <p:spPr>
          <a:xfrm>
            <a:off x="-14605" y="5847715"/>
            <a:ext cx="12215495" cy="1014730"/>
          </a:xfrm>
          <a:prstGeom prst="rect">
            <a:avLst/>
          </a:prstGeom>
        </p:spPr>
      </p:pic>
      <p:sp>
        <p:nvSpPr>
          <p:cNvPr id="4" name="文本占位符 4"/>
          <p:cNvSpPr txBox="1"/>
          <p:nvPr/>
        </p:nvSpPr>
        <p:spPr>
          <a:xfrm>
            <a:off x="720267" y="282870"/>
            <a:ext cx="4784459" cy="420415"/>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7740" fontAlgn="auto">
              <a:spcBef>
                <a:spcPts val="0"/>
              </a:spcBef>
              <a:spcAft>
                <a:spcPts val="0"/>
              </a:spcAft>
              <a:defRPr/>
            </a:pPr>
            <a:r>
              <a:rPr lang="zh-CN" altLang="en-US" sz="2400" b="1" dirty="0">
                <a:solidFill>
                  <a:srgbClr val="C00000"/>
                </a:solidFill>
                <a:cs typeface="+mn-ea"/>
                <a:sym typeface="+mn-lt"/>
              </a:rPr>
              <a:t>自动驾驶</a:t>
            </a:r>
            <a:endParaRPr lang="zh-CN" altLang="en-US" sz="2400" b="1" dirty="0">
              <a:solidFill>
                <a:srgbClr val="C00000"/>
              </a:solidFill>
              <a:cs typeface="+mn-ea"/>
              <a:sym typeface="+mn-lt"/>
            </a:endParaRPr>
          </a:p>
        </p:txBody>
      </p:sp>
      <p:pic>
        <p:nvPicPr>
          <p:cNvPr id="5" name="图片 4" descr="b97ff76c36ef06cdb85823658cbe0f91"/>
          <p:cNvPicPr>
            <a:picLocks noChangeAspect="1"/>
          </p:cNvPicPr>
          <p:nvPr/>
        </p:nvPicPr>
        <p:blipFill>
          <a:blip r:embed="rId2" cstate="screen"/>
          <a:stretch>
            <a:fillRect/>
          </a:stretch>
        </p:blipFill>
        <p:spPr>
          <a:xfrm>
            <a:off x="95885" y="26670"/>
            <a:ext cx="932180" cy="932180"/>
          </a:xfrm>
          <a:prstGeom prst="rect">
            <a:avLst/>
          </a:prstGeom>
        </p:spPr>
      </p:pic>
      <p:sp>
        <p:nvSpPr>
          <p:cNvPr id="3" name="文本框 2"/>
          <p:cNvSpPr txBox="1"/>
          <p:nvPr/>
        </p:nvSpPr>
        <p:spPr>
          <a:xfrm>
            <a:off x="720090" y="958850"/>
            <a:ext cx="9704705" cy="1198880"/>
          </a:xfrm>
          <a:prstGeom prst="rect">
            <a:avLst/>
          </a:prstGeom>
          <a:noFill/>
        </p:spPr>
        <p:txBody>
          <a:bodyPr wrap="square" rtlCol="0">
            <a:spAutoFit/>
          </a:bodyPr>
          <a:p>
            <a:r>
              <a:rPr lang="en-US" altLang="zh-CN" sz="2400"/>
              <a:t>      </a:t>
            </a:r>
            <a:r>
              <a:rPr lang="zh-CN" altLang="en-US" sz="2400"/>
              <a:t>随着科技的飞速发展，智能驾驶技术已经成为汽车行业的热门话题。从最初的辅助驾驶系统到如今的自动驾驶技术，智能驾驶正在逐步改变我们的出行方式</a:t>
            </a:r>
            <a:endParaRPr lang="zh-CN" altLang="en-US" sz="2400"/>
          </a:p>
        </p:txBody>
      </p:sp>
      <p:pic>
        <p:nvPicPr>
          <p:cNvPr id="102" name="图片 101"/>
          <p:cNvPicPr/>
          <p:nvPr/>
        </p:nvPicPr>
        <p:blipFill>
          <a:blip r:embed="rId3"/>
          <a:stretch>
            <a:fillRect/>
          </a:stretch>
        </p:blipFill>
        <p:spPr>
          <a:xfrm>
            <a:off x="2032000" y="2157730"/>
            <a:ext cx="8128000" cy="3881120"/>
          </a:xfrm>
          <a:prstGeom prst="rect">
            <a:avLst/>
          </a:prstGeom>
          <a:noFill/>
          <a:ln w="9525">
            <a:noFill/>
          </a:ln>
        </p:spPr>
      </p:pic>
    </p:spTree>
  </p:cSld>
  <p:clrMapOvr>
    <a:masterClrMapping/>
  </p:clrMapOvr>
  <p:transition advTm="4634">
    <p:comb/>
  </p:transition>
  <p:timing>
    <p:tnLst>
      <p:par>
        <p:cTn id="1" dur="indefinite" restart="never" nodeType="tmRoot"/>
      </p:par>
    </p:tnLst>
  </p:timing>
</p:sld>
</file>

<file path=ppt/tags/tag1.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0.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00.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101.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102.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103.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04.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05.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06.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07.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08.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09.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1.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10.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11.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12.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13.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14.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15.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16.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17.xml><?xml version="1.0" encoding="utf-8"?>
<p:tagLst xmlns:p="http://schemas.openxmlformats.org/presentationml/2006/main">
  <p:tag name="KSO_WM_DIAGRAM_VIRTUALLY_FRAME" val="{&quot;height&quot;:80.52127383467473,&quot;left&quot;:83.72062992125984,&quot;top&quot;:102.08732283464565,&quot;width&quot;:791.611338582677}"/>
</p:tagLst>
</file>

<file path=ppt/tags/tag118.xml><?xml version="1.0" encoding="utf-8"?>
<p:tagLst xmlns:p="http://schemas.openxmlformats.org/presentationml/2006/main">
  <p:tag name="KSO_WM_DIAGRAM_VIRTUALLY_FRAME" val="{&quot;height&quot;:321.4150393700787,&quot;left&quot;:256.878031496063,&quot;top&quot;:111.33181102362205,&quot;width&quot;:563.3644881889765}"/>
</p:tagLst>
</file>

<file path=ppt/tags/tag119.xml><?xml version="1.0" encoding="utf-8"?>
<p:tagLst xmlns:p="http://schemas.openxmlformats.org/presentationml/2006/main">
  <p:tag name="KSO_WM_DIAGRAM_VIRTUALLY_FRAME" val="{&quot;height&quot;:321.4150393700787,&quot;left&quot;:256.878031496063,&quot;top&quot;:111.33181102362205,&quot;width&quot;:563.3644881889765}"/>
</p:tagLst>
</file>

<file path=ppt/tags/tag12.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20.xml><?xml version="1.0" encoding="utf-8"?>
<p:tagLst xmlns:p="http://schemas.openxmlformats.org/presentationml/2006/main">
  <p:tag name="KSO_WM_DIAGRAM_VIRTUALLY_FRAME" val="{&quot;height&quot;:321.4150393700787,&quot;left&quot;:256.878031496063,&quot;top&quot;:111.33181102362205,&quot;width&quot;:563.3644881889765}"/>
</p:tagLst>
</file>

<file path=ppt/tags/tag121.xml><?xml version="1.0" encoding="utf-8"?>
<p:tagLst xmlns:p="http://schemas.openxmlformats.org/presentationml/2006/main">
  <p:tag name="KSO_WM_DIAGRAM_VIRTUALLY_FRAME" val="{&quot;height&quot;:321.4150393700787,&quot;left&quot;:256.878031496063,&quot;top&quot;:111.33181102362205,&quot;width&quot;:563.3644881889765}"/>
</p:tagLst>
</file>

<file path=ppt/tags/tag122.xml><?xml version="1.0" encoding="utf-8"?>
<p:tagLst xmlns:p="http://schemas.openxmlformats.org/presentationml/2006/main">
  <p:tag name="KSO_WM_DIAGRAM_VIRTUALLY_FRAME" val="{&quot;height&quot;:321.4150393700787,&quot;left&quot;:256.878031496063,&quot;top&quot;:111.33181102362205,&quot;width&quot;:563.3644881889765}"/>
</p:tagLst>
</file>

<file path=ppt/tags/tag123.xml><?xml version="1.0" encoding="utf-8"?>
<p:tagLst xmlns:p="http://schemas.openxmlformats.org/presentationml/2006/main">
  <p:tag name="KSO_WM_DIAGRAM_VIRTUALLY_FRAME" val="{&quot;height&quot;:321.4150393700787,&quot;left&quot;:256.878031496063,&quot;top&quot;:111.33181102362205,&quot;width&quot;:563.3644881889765}"/>
</p:tagLst>
</file>

<file path=ppt/tags/tag124.xml><?xml version="1.0" encoding="utf-8"?>
<p:tagLst xmlns:p="http://schemas.openxmlformats.org/presentationml/2006/main">
  <p:tag name="commondata" val="eyJoZGlkIjoiOTA0OTBiNmJhZTMxMjAzM2E1MTg3NzRjZDk2MTg2MTMifQ=="/>
</p:tagLst>
</file>

<file path=ppt/tags/tag13.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4.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5.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6.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7.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8.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19.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2.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20.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21.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22.xml><?xml version="1.0" encoding="utf-8"?>
<p:tagLst xmlns:p="http://schemas.openxmlformats.org/presentationml/2006/main">
  <p:tag name="KSO_WM_DIAGRAM_VIRTUALLY_FRAME" val="{&quot;height&quot;:430.0753543307087,&quot;left&quot;:56.69314960629921,&quot;top&quot;:42.30118110236221,&quot;width&quot;:843.1307086614173}"/>
</p:tagLst>
</file>

<file path=ppt/tags/tag23.xml><?xml version="1.0" encoding="utf-8"?>
<p:tagLst xmlns:p="http://schemas.openxmlformats.org/presentationml/2006/main">
  <p:tag name="KSO_WM_MEDIACOVER_FLAG" val="1"/>
  <p:tag name="KSO_WM_UNIT_MEDIACOVER_BTN_STATE" val="1"/>
  <p:tag name="KSO_WM_UNIT_MEDIACOVER_BTNRECT" val="0*0*0*0"/>
</p:tagLst>
</file>

<file path=ppt/tags/tag24.xml><?xml version="1.0" encoding="utf-8"?>
<p:tagLst xmlns:p="http://schemas.openxmlformats.org/presentationml/2006/main">
  <p:tag name="KSO_WM_UNIT_VALUE" val="1327*712"/>
  <p:tag name="KSO_WM_UNIT_HIGHLIGHT" val="0"/>
  <p:tag name="KSO_WM_UNIT_COMPATIBLE" val="0"/>
  <p:tag name="KSO_WM_UNIT_DIAGRAM_ISNUMVISUAL" val="0"/>
  <p:tag name="KSO_WM_UNIT_DIAGRAM_ISREFERUNIT" val="0"/>
  <p:tag name="KSO_WM_UNIT_TYPE" val="d"/>
  <p:tag name="KSO_WM_UNIT_INDEX" val="1"/>
  <p:tag name="KSO_WM_UNIT_ID" val="custom20231196_1*d*1"/>
  <p:tag name="KSO_WM_TEMPLATE_CATEGORY" val="custom"/>
  <p:tag name="KSO_WM_TEMPLATE_INDEX" val="20231196"/>
  <p:tag name="KSO_WM_UNIT_LAYERLEVEL" val="1"/>
  <p:tag name="KSO_WM_TAG_VERSION" val="3.0"/>
  <p:tag name="KSO_WM_BEAUTIFY_FLAG" val="#wm#"/>
</p:tagLst>
</file>

<file path=ppt/tags/tag25.xml><?xml version="1.0" encoding="utf-8"?>
<p:tagLst xmlns:p="http://schemas.openxmlformats.org/presentationml/2006/main">
  <p:tag name="KSO_WM_UNIT_VALUE" val="1328*2474"/>
  <p:tag name="KSO_WM_UNIT_HIGHLIGHT" val="0"/>
  <p:tag name="KSO_WM_UNIT_COMPATIBLE" val="0"/>
  <p:tag name="KSO_WM_UNIT_DIAGRAM_ISNUMVISUAL" val="0"/>
  <p:tag name="KSO_WM_UNIT_DIAGRAM_ISREFERUNIT" val="0"/>
  <p:tag name="KSO_WM_UNIT_TYPE" val="d"/>
  <p:tag name="KSO_WM_UNIT_INDEX" val="2"/>
  <p:tag name="KSO_WM_UNIT_ID" val="custom20231196_1*d*2"/>
  <p:tag name="KSO_WM_TEMPLATE_CATEGORY" val="custom"/>
  <p:tag name="KSO_WM_TEMPLATE_INDEX" val="20231196"/>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31196_1*h_i*1_1"/>
  <p:tag name="KSO_WM_TEMPLATE_CATEGORY" val="custom"/>
  <p:tag name="KSO_WM_TEMPLATE_INDEX" val="20231196"/>
  <p:tag name="KSO_WM_UNIT_LAYERLEVEL" val="1_1"/>
  <p:tag name="KSO_WM_TAG_VERSION" val="3.0"/>
  <p:tag name="KSO_WM_BEAUTIFY_FLAG" val="#wm#"/>
</p:tagLst>
</file>

<file path=ppt/tags/tag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196_1*h_a*1_1"/>
  <p:tag name="KSO_WM_TEMPLATE_CATEGORY" val="custom"/>
  <p:tag name="KSO_WM_TEMPLATE_INDEX" val="20231196"/>
  <p:tag name="KSO_WM_UNIT_LAYERLEVEL" val="1_1"/>
  <p:tag name="KSO_WM_TAG_VERSION" val="3.0"/>
  <p:tag name="KSO_WM_BEAUTIFY_FLAG" val="#wm#"/>
  <p:tag name="KSO_WM_DIAGRAM_VERSION" val="3"/>
  <p:tag name="KSO_WM_DIAGRAM_COLOR_TRICK" val="1"/>
  <p:tag name="KSO_WM_DIAGRAM_COLOR_TEXT_CAN_REMOVE" val="n"/>
  <p:tag name="KSO_WM_UNIT_PRESET_TEXT" val="单击添加标题"/>
</p:tagLst>
</file>

<file path=ppt/tags/tag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196_1*h_f*1_1"/>
  <p:tag name="KSO_WM_TEMPLATE_CATEGORY" val="custom"/>
  <p:tag name="KSO_WM_TEMPLATE_INDEX" val="20231196"/>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添加文本具体内容简明扼要地阐述您的观点根据需要可酌情增减文字添加文本内容&#10;"/>
</p:tagLst>
</file>

<file path=ppt/tags/tag2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196_1*a*1"/>
  <p:tag name="KSO_WM_TEMPLATE_CATEGORY" val="custom"/>
  <p:tag name="KSO_WM_TEMPLATE_INDEX" val="20231196"/>
  <p:tag name="KSO_WM_UNIT_LAYERLEVEL" val="1"/>
  <p:tag name="KSO_WM_TAG_VERSION" val="3.0"/>
  <p:tag name="KSO_WM_BEAUTIFY_FLAG" val="#wm#"/>
  <p:tag name="KSO_WM_UNIT_PRESET_TEXT" val="单击此处添加标题"/>
</p:tagLst>
</file>

<file path=ppt/tags/tag3.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30.xml><?xml version="1.0" encoding="utf-8"?>
<p:tagLst xmlns:p="http://schemas.openxmlformats.org/presentationml/2006/main">
  <p:tag name="KSO_WM_BEAUTIFY_FLAG" val="#wm#"/>
  <p:tag name="KSO_WM_TEMPLATE_CATEGORY" val="custom"/>
  <p:tag name="KSO_WM_TEMPLATE_INDEX" val="20231196"/>
  <p:tag name="KSO_WM_SLIDE_ID" val="custom20231196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244.3*376.55"/>
  <p:tag name="KSO_WM_SLIDE_POSITION" val="513.85*110.5"/>
  <p:tag name="KSO_WM_TAG_VERSION" val="3.0"/>
  <p:tag name="KSO_WM_SLIDE_LAYOUT" val="a_d_h"/>
  <p:tag name="KSO_WM_SLIDE_LAYOUT_CNT" val="1_2_1"/>
</p:tagLst>
</file>

<file path=ppt/tags/tag31.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32.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33.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34.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35.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36.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37.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38.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39.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40.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1.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2.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3.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4.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5.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6.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7.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8.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49.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5.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50.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51.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52.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53.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54.xml><?xml version="1.0" encoding="utf-8"?>
<p:tagLst xmlns:p="http://schemas.openxmlformats.org/presentationml/2006/main">
  <p:tag name="KSO_WM_DIAGRAM_VIRTUALLY_FRAME" val="{&quot;height&quot;:503.27011811023624,&quot;left&quot;:41.819842519685054,&quot;top&quot;:55.39031496062994,&quot;width&quot;:899.3810236220473}"/>
</p:tagLst>
</file>

<file path=ppt/tags/tag55.xml><?xml version="1.0" encoding="utf-8"?>
<p:tagLst xmlns:p="http://schemas.openxmlformats.org/presentationml/2006/main">
  <p:tag name="KSO_WM_DIAGRAM_VIRTUALLY_FRAME" val="{&quot;height&quot;:418.05527559055116,&quot;left&quot;:217.01385826771653,&quot;top&quot;:135.06913385826772,&quot;width&quot;:695.3667716535434}"/>
</p:tagLst>
</file>

<file path=ppt/tags/tag56.xml><?xml version="1.0" encoding="utf-8"?>
<p:tagLst xmlns:p="http://schemas.openxmlformats.org/presentationml/2006/main">
  <p:tag name="KSO_WM_DIAGRAM_VIRTUALLY_FRAME" val="{&quot;height&quot;:418.05527559055116,&quot;left&quot;:217.01385826771653,&quot;top&quot;:135.06913385826772,&quot;width&quot;:695.3667716535434}"/>
</p:tagLst>
</file>

<file path=ppt/tags/tag57.xml><?xml version="1.0" encoding="utf-8"?>
<p:tagLst xmlns:p="http://schemas.openxmlformats.org/presentationml/2006/main">
  <p:tag name="KSO_WM_DIAGRAM_VIRTUALLY_FRAME" val="{&quot;height&quot;:418.05527559055116,&quot;left&quot;:217.01385826771653,&quot;top&quot;:135.06913385826772,&quot;width&quot;:695.3667716535434}"/>
</p:tagLst>
</file>

<file path=ppt/tags/tag58.xml><?xml version="1.0" encoding="utf-8"?>
<p:tagLst xmlns:p="http://schemas.openxmlformats.org/presentationml/2006/main">
  <p:tag name="KSO_WM_DIAGRAM_VIRTUALLY_FRAME" val="{&quot;height&quot;:418.05527559055116,&quot;left&quot;:217.01385826771653,&quot;top&quot;:135.06913385826772,&quot;width&quot;:695.3667716535434}"/>
</p:tagLst>
</file>

<file path=ppt/tags/tag59.xml><?xml version="1.0" encoding="utf-8"?>
<p:tagLst xmlns:p="http://schemas.openxmlformats.org/presentationml/2006/main">
  <p:tag name="KSO_WM_DIAGRAM_VIRTUALLY_FRAME" val="{&quot;height&quot;:418.05527559055116,&quot;left&quot;:217.01385826771653,&quot;top&quot;:135.06913385826772,&quot;width&quot;:695.3667716535434}"/>
</p:tagLst>
</file>

<file path=ppt/tags/tag6.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60.xml><?xml version="1.0" encoding="utf-8"?>
<p:tagLst xmlns:p="http://schemas.openxmlformats.org/presentationml/2006/main">
  <p:tag name="KSO_WM_DIAGRAM_VIRTUALLY_FRAME" val="{&quot;height&quot;:418.05527559055116,&quot;left&quot;:217.01385826771653,&quot;top&quot;:135.06913385826772,&quot;width&quot;:695.3667716535434}"/>
</p:tagLst>
</file>

<file path=ppt/tags/tag61.xml><?xml version="1.0" encoding="utf-8"?>
<p:tagLst xmlns:p="http://schemas.openxmlformats.org/presentationml/2006/main">
  <p:tag name="KSO_WM_DIAGRAM_VIRTUALLY_FRAME" val="{&quot;height&quot;:418.05527559055116,&quot;left&quot;:217.01385826771653,&quot;top&quot;:135.06913385826772,&quot;width&quot;:695.3667716535434}"/>
</p:tagLst>
</file>

<file path=ppt/tags/tag62.xml><?xml version="1.0" encoding="utf-8"?>
<p:tagLst xmlns:p="http://schemas.openxmlformats.org/presentationml/2006/main">
  <p:tag name="KSO_WM_DIAGRAM_VIRTUALLY_FRAME" val="{&quot;height&quot;:418.05527559055116,&quot;left&quot;:217.01385826771653,&quot;top&quot;:135.06913385826772,&quot;width&quot;:695.3667716535434}"/>
</p:tagLst>
</file>

<file path=ppt/tags/tag63.xml><?xml version="1.0" encoding="utf-8"?>
<p:tagLst xmlns:p="http://schemas.openxmlformats.org/presentationml/2006/main">
  <p:tag name="KSO_WM_DIAGRAM_VIRTUALLY_FRAME" val="{&quot;height&quot;:418.05527559055116,&quot;left&quot;:217.01385826771653,&quot;top&quot;:135.06913385826772,&quot;width&quot;:695.3667716535434}"/>
</p:tagLst>
</file>

<file path=ppt/tags/tag64.xml><?xml version="1.0" encoding="utf-8"?>
<p:tagLst xmlns:p="http://schemas.openxmlformats.org/presentationml/2006/main">
  <p:tag name="KSO_WM_DIAGRAM_VIRTUALLY_FRAME" val="{&quot;height&quot;:428.73157480314967,&quot;left&quot;:206.5475590551181,&quot;top&quot;:89.26842519685037,&quot;width&quot;:655.4649606299212}"/>
</p:tagLst>
</file>

<file path=ppt/tags/tag65.xml><?xml version="1.0" encoding="utf-8"?>
<p:tagLst xmlns:p="http://schemas.openxmlformats.org/presentationml/2006/main">
  <p:tag name="KSO_WM_DIAGRAM_VIRTUALLY_FRAME" val="{&quot;height&quot;:428.73157480314967,&quot;left&quot;:206.5475590551181,&quot;top&quot;:89.26842519685037,&quot;width&quot;:655.4649606299212}"/>
</p:tagLst>
</file>

<file path=ppt/tags/tag66.xml><?xml version="1.0" encoding="utf-8"?>
<p:tagLst xmlns:p="http://schemas.openxmlformats.org/presentationml/2006/main">
  <p:tag name="KSO_WM_DIAGRAM_VIRTUALLY_FRAME" val="{&quot;height&quot;:428.73157480314967,&quot;left&quot;:206.5475590551181,&quot;top&quot;:89.26842519685037,&quot;width&quot;:655.4649606299212}"/>
</p:tagLst>
</file>

<file path=ppt/tags/tag67.xml><?xml version="1.0" encoding="utf-8"?>
<p:tagLst xmlns:p="http://schemas.openxmlformats.org/presentationml/2006/main">
  <p:tag name="KSO_WM_DIAGRAM_VIRTUALLY_FRAME" val="{&quot;height&quot;:428.73157480314967,&quot;left&quot;:206.5475590551181,&quot;top&quot;:89.26842519685037,&quot;width&quot;:655.4649606299212}"/>
</p:tagLst>
</file>

<file path=ppt/tags/tag68.xml><?xml version="1.0" encoding="utf-8"?>
<p:tagLst xmlns:p="http://schemas.openxmlformats.org/presentationml/2006/main">
  <p:tag name="KSO_WM_DIAGRAM_VIRTUALLY_FRAME" val="{&quot;height&quot;:428.73157480314967,&quot;left&quot;:206.5475590551181,&quot;top&quot;:89.26842519685037,&quot;width&quot;:655.4649606299212}"/>
</p:tagLst>
</file>

<file path=ppt/tags/tag69.xml><?xml version="1.0" encoding="utf-8"?>
<p:tagLst xmlns:p="http://schemas.openxmlformats.org/presentationml/2006/main">
  <p:tag name="KSO_WM_DIAGRAM_VIRTUALLY_FRAME" val="{&quot;height&quot;:428.73157480314967,&quot;left&quot;:206.5475590551181,&quot;top&quot;:89.26842519685037,&quot;width&quot;:655.4649606299212}"/>
</p:tagLst>
</file>

<file path=ppt/tags/tag7.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70.xml><?xml version="1.0" encoding="utf-8"?>
<p:tagLst xmlns:p="http://schemas.openxmlformats.org/presentationml/2006/main">
  <p:tag name="KSO_WM_DIAGRAM_VIRTUALLY_FRAME" val="{&quot;height&quot;:428.73157480314967,&quot;left&quot;:206.5475590551181,&quot;top&quot;:89.26842519685037,&quot;width&quot;:655.4649606299212}"/>
</p:tagLst>
</file>

<file path=ppt/tags/tag71.xml><?xml version="1.0" encoding="utf-8"?>
<p:tagLst xmlns:p="http://schemas.openxmlformats.org/presentationml/2006/main">
  <p:tag name="KSO_WM_DIAGRAM_VIRTUALLY_FRAME" val="{&quot;height&quot;:428.73157480314967,&quot;left&quot;:206.5475590551181,&quot;top&quot;:89.26842519685037,&quot;width&quot;:655.4649606299212}"/>
</p:tagLst>
</file>

<file path=ppt/tags/tag72.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73.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74.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75.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76.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77.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78.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79.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80.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1.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2.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3.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4.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5.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6.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7.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8.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89.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xml><?xml version="1.0" encoding="utf-8"?>
<p:tagLst xmlns:p="http://schemas.openxmlformats.org/presentationml/2006/main">
  <p:tag name="KSO_WM_DIAGRAM_VIRTUALLY_FRAME" val="{&quot;height&quot;:533.3511023622048,&quot;left&quot;:-7.874015748031496e-05,&quot;top&quot;:3.3244094488188978,&quot;width&quot;:818.6642230210589}"/>
</p:tagLst>
</file>

<file path=ppt/tags/tag90.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1.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2.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3.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4.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5.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6.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7.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8.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ags/tag99.xml><?xml version="1.0" encoding="utf-8"?>
<p:tagLst xmlns:p="http://schemas.openxmlformats.org/presentationml/2006/main">
  <p:tag name="KSO_WM_DIAGRAM_VIRTUALLY_FRAME" val="{&quot;height&quot;:329.66669483727964,&quot;left&quot;:107.87322834645667,&quot;top&quot;:122.82102169815343,&quot;width&quot;:755.6394488188979}"/>
</p:tagLst>
</file>

<file path=ppt/theme/theme1.xml><?xml version="1.0" encoding="utf-8"?>
<a:theme xmlns:a="http://schemas.openxmlformats.org/drawingml/2006/main" name="第一PPT，www.1ppt.com">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htvnf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4198</Words>
  <Application>WPS 演示</Application>
  <PresentationFormat>自定义</PresentationFormat>
  <Paragraphs>358</Paragraphs>
  <Slides>30</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30</vt:i4>
      </vt:variant>
    </vt:vector>
  </HeadingPairs>
  <TitlesOfParts>
    <vt:vector size="41" baseType="lpstr">
      <vt:lpstr>Arial</vt:lpstr>
      <vt:lpstr>宋体</vt:lpstr>
      <vt:lpstr>Wingdings</vt:lpstr>
      <vt:lpstr>Calibri</vt:lpstr>
      <vt:lpstr>微软雅黑</vt:lpstr>
      <vt:lpstr>Arial Unicode MS</vt:lpstr>
      <vt:lpstr>Helvetica</vt:lpstr>
      <vt:lpstr>Arial</vt:lpstr>
      <vt:lpstr>Agency FB</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大语言模型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党政党建</dc:title>
  <dc:creator>第一PPT</dc:creator>
  <cp:keywords>www.1ppt.com</cp:keywords>
  <dc:description>www.1ppt.com</dc:description>
  <cp:lastModifiedBy>WPS_1663310817</cp:lastModifiedBy>
  <cp:revision>21</cp:revision>
  <dcterms:created xsi:type="dcterms:W3CDTF">2017-05-26T05:38:00Z</dcterms:created>
  <dcterms:modified xsi:type="dcterms:W3CDTF">2024-05-19T12:46:38Z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0F0D161C9252434D856F3087DC7D8D41_12</vt:lpwstr>
  </property>
</Properties>
</file>